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1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0"/>
  </p:notesMasterIdLst>
  <p:sldIdLst>
    <p:sldId id="256" r:id="rId2"/>
    <p:sldId id="296" r:id="rId3"/>
    <p:sldId id="301" r:id="rId4"/>
    <p:sldId id="299" r:id="rId5"/>
    <p:sldId id="300" r:id="rId6"/>
    <p:sldId id="263" r:id="rId7"/>
    <p:sldId id="269" r:id="rId8"/>
    <p:sldId id="264" r:id="rId9"/>
    <p:sldId id="270" r:id="rId10"/>
    <p:sldId id="271" r:id="rId11"/>
    <p:sldId id="272" r:id="rId12"/>
    <p:sldId id="273" r:id="rId13"/>
    <p:sldId id="274" r:id="rId14"/>
    <p:sldId id="275" r:id="rId15"/>
    <p:sldId id="277" r:id="rId16"/>
    <p:sldId id="284" r:id="rId17"/>
    <p:sldId id="283" r:id="rId18"/>
    <p:sldId id="278" r:id="rId19"/>
    <p:sldId id="279" r:id="rId20"/>
    <p:sldId id="280" r:id="rId21"/>
    <p:sldId id="281" r:id="rId22"/>
    <p:sldId id="290" r:id="rId23"/>
    <p:sldId id="282" r:id="rId24"/>
    <p:sldId id="302" r:id="rId25"/>
    <p:sldId id="303" r:id="rId26"/>
    <p:sldId id="304" r:id="rId27"/>
    <p:sldId id="305" r:id="rId28"/>
    <p:sldId id="306" r:id="rId29"/>
    <p:sldId id="307" r:id="rId30"/>
    <p:sldId id="308" r:id="rId31"/>
    <p:sldId id="309" r:id="rId32"/>
    <p:sldId id="310" r:id="rId33"/>
    <p:sldId id="311" r:id="rId34"/>
    <p:sldId id="312" r:id="rId35"/>
    <p:sldId id="313" r:id="rId36"/>
    <p:sldId id="314" r:id="rId37"/>
    <p:sldId id="316" r:id="rId38"/>
    <p:sldId id="317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61" d="100"/>
          <a:sy n="161" d="100"/>
        </p:scale>
        <p:origin x="308" y="1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/>
              <a:t>Cazy</a:t>
            </a:r>
            <a:r>
              <a:rPr lang="en-GB" baseline="0"/>
              <a:t> Families</a:t>
            </a:r>
            <a:endParaRPr lang="en-GB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Sheet1!$B$1:$B$6</c:f>
              <c:strCache>
                <c:ptCount val="6"/>
                <c:pt idx="0">
                  <c:v>GH</c:v>
                </c:pt>
                <c:pt idx="1">
                  <c:v>GT</c:v>
                </c:pt>
                <c:pt idx="2">
                  <c:v>CBM</c:v>
                </c:pt>
                <c:pt idx="3">
                  <c:v>AA</c:v>
                </c:pt>
                <c:pt idx="4">
                  <c:v>CE</c:v>
                </c:pt>
                <c:pt idx="5">
                  <c:v>PL</c:v>
                </c:pt>
              </c:strCache>
            </c:strRef>
          </c:cat>
          <c:val>
            <c:numRef>
              <c:f>Sheet1!$C$1:$C$6</c:f>
              <c:numCache>
                <c:formatCode>General</c:formatCode>
                <c:ptCount val="6"/>
                <c:pt idx="0">
                  <c:v>40</c:v>
                </c:pt>
                <c:pt idx="1">
                  <c:v>27</c:v>
                </c:pt>
                <c:pt idx="2">
                  <c:v>15</c:v>
                </c:pt>
                <c:pt idx="3">
                  <c:v>10</c:v>
                </c:pt>
                <c:pt idx="4">
                  <c:v>18</c:v>
                </c:pt>
                <c:pt idx="5">
                  <c:v>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69C-4F2A-B3D2-B7216B0001E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72824904"/>
        <c:axId val="372820984"/>
      </c:barChart>
      <c:catAx>
        <c:axId val="3728249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72820984"/>
        <c:crosses val="autoZero"/>
        <c:auto val="1"/>
        <c:lblAlgn val="ctr"/>
        <c:lblOffset val="100"/>
        <c:noMultiLvlLbl val="0"/>
      </c:catAx>
      <c:valAx>
        <c:axId val="3728209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7282490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/>
              <a:t>GH families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Sheet1!$M$2:$M$11</c:f>
              <c:strCache>
                <c:ptCount val="10"/>
                <c:pt idx="0">
                  <c:v>GH1</c:v>
                </c:pt>
                <c:pt idx="1">
                  <c:v>GH2</c:v>
                </c:pt>
                <c:pt idx="2">
                  <c:v>GH3</c:v>
                </c:pt>
                <c:pt idx="3">
                  <c:v>GH4</c:v>
                </c:pt>
                <c:pt idx="4">
                  <c:v>GH5</c:v>
                </c:pt>
                <c:pt idx="5">
                  <c:v>GH6</c:v>
                </c:pt>
                <c:pt idx="6">
                  <c:v>GH7</c:v>
                </c:pt>
                <c:pt idx="7">
                  <c:v>GH8</c:v>
                </c:pt>
                <c:pt idx="8">
                  <c:v>GH9</c:v>
                </c:pt>
                <c:pt idx="9">
                  <c:v>GH10</c:v>
                </c:pt>
              </c:strCache>
            </c:strRef>
          </c:cat>
          <c:val>
            <c:numRef>
              <c:f>Sheet1!$N$2:$N$11</c:f>
              <c:numCache>
                <c:formatCode>General</c:formatCode>
                <c:ptCount val="10"/>
                <c:pt idx="0">
                  <c:v>5</c:v>
                </c:pt>
                <c:pt idx="1">
                  <c:v>1</c:v>
                </c:pt>
                <c:pt idx="2">
                  <c:v>4</c:v>
                </c:pt>
                <c:pt idx="3">
                  <c:v>3</c:v>
                </c:pt>
                <c:pt idx="4">
                  <c:v>0</c:v>
                </c:pt>
                <c:pt idx="5">
                  <c:v>7</c:v>
                </c:pt>
                <c:pt idx="6">
                  <c:v>8</c:v>
                </c:pt>
                <c:pt idx="7">
                  <c:v>1</c:v>
                </c:pt>
                <c:pt idx="8">
                  <c:v>6</c:v>
                </c:pt>
                <c:pt idx="9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917-4931-9BC0-D334DB0F5D7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72827256"/>
        <c:axId val="371802456"/>
      </c:barChart>
      <c:catAx>
        <c:axId val="3728272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71802456"/>
        <c:crosses val="autoZero"/>
        <c:auto val="1"/>
        <c:lblAlgn val="ctr"/>
        <c:lblOffset val="100"/>
        <c:noMultiLvlLbl val="0"/>
      </c:catAx>
      <c:valAx>
        <c:axId val="3718024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7282725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/>
              <a:t>GT Families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Sheet1!$M$15:$M$24</c:f>
              <c:strCache>
                <c:ptCount val="10"/>
                <c:pt idx="0">
                  <c:v>GT1</c:v>
                </c:pt>
                <c:pt idx="1">
                  <c:v>GT2</c:v>
                </c:pt>
                <c:pt idx="2">
                  <c:v>GT3</c:v>
                </c:pt>
                <c:pt idx="3">
                  <c:v>GT4</c:v>
                </c:pt>
                <c:pt idx="4">
                  <c:v>GT5</c:v>
                </c:pt>
                <c:pt idx="5">
                  <c:v>GT6</c:v>
                </c:pt>
                <c:pt idx="6">
                  <c:v>GT7</c:v>
                </c:pt>
                <c:pt idx="7">
                  <c:v>GT8</c:v>
                </c:pt>
                <c:pt idx="8">
                  <c:v>GT9</c:v>
                </c:pt>
                <c:pt idx="9">
                  <c:v>GT10</c:v>
                </c:pt>
              </c:strCache>
            </c:strRef>
          </c:cat>
          <c:val>
            <c:numRef>
              <c:f>Sheet1!$N$15:$N$24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3</c:v>
                </c:pt>
                <c:pt idx="4">
                  <c:v>0</c:v>
                </c:pt>
                <c:pt idx="5">
                  <c:v>6</c:v>
                </c:pt>
                <c:pt idx="6">
                  <c:v>8</c:v>
                </c:pt>
                <c:pt idx="7">
                  <c:v>1</c:v>
                </c:pt>
                <c:pt idx="8">
                  <c:v>6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37E-4BFC-BC18-2031C32C960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71797752"/>
        <c:axId val="371799712"/>
      </c:barChart>
      <c:catAx>
        <c:axId val="3717977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71799712"/>
        <c:crosses val="autoZero"/>
        <c:auto val="1"/>
        <c:lblAlgn val="ctr"/>
        <c:lblOffset val="100"/>
        <c:noMultiLvlLbl val="0"/>
      </c:catAx>
      <c:valAx>
        <c:axId val="3717997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717977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A46F6A-F3BE-437D-A929-4FAFC2CDD1EA}" type="datetimeFigureOut">
              <a:rPr lang="en-GB" smtClean="0"/>
              <a:t>20/05/2024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4A5775-4205-4BAB-87D5-1BD0E06B48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23886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3875E4B-38CC-412D-B7D3-5E8605CFD065}" type="slidenum">
              <a:rPr lang="en-US" altLang="en-US"/>
              <a:pPr/>
              <a:t>7</a:t>
            </a:fld>
            <a:endParaRPr lang="en-US" altLang="en-US"/>
          </a:p>
        </p:txBody>
      </p:sp>
      <p:sp>
        <p:nvSpPr>
          <p:cNvPr id="143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154974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54EE1D2-39C6-4F08-AF04-4A62BA48291D}" type="slidenum">
              <a:rPr lang="en-US" altLang="en-US"/>
              <a:pPr/>
              <a:t>9</a:t>
            </a:fld>
            <a:endParaRPr lang="en-US" altLang="en-US"/>
          </a:p>
        </p:txBody>
      </p:sp>
      <p:sp>
        <p:nvSpPr>
          <p:cNvPr id="17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526835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To</a:t>
            </a:r>
            <a:r>
              <a:rPr lang="sv-SE" baseline="0" dirty="0"/>
              <a:t> start in </a:t>
            </a:r>
            <a:r>
              <a:rPr lang="sv-SE" baseline="0" dirty="0" err="1"/>
              <a:t>course</a:t>
            </a:r>
            <a:r>
              <a:rPr lang="sv-SE" baseline="0" dirty="0"/>
              <a:t>, </a:t>
            </a:r>
            <a:r>
              <a:rPr lang="sv-SE" baseline="0" dirty="0" err="1"/>
              <a:t>we</a:t>
            </a:r>
            <a:r>
              <a:rPr lang="sv-SE" baseline="0" dirty="0"/>
              <a:t> </a:t>
            </a:r>
            <a:r>
              <a:rPr lang="sv-SE" baseline="0" dirty="0" err="1"/>
              <a:t>need</a:t>
            </a:r>
            <a:r>
              <a:rPr lang="sv-SE" baseline="0" dirty="0"/>
              <a:t> </a:t>
            </a:r>
            <a:r>
              <a:rPr lang="sv-SE" baseline="0" dirty="0" err="1"/>
              <a:t>unix</a:t>
            </a:r>
            <a:r>
              <a:rPr lang="sv-SE" baseline="0" dirty="0"/>
              <a:t> terminal. </a:t>
            </a:r>
          </a:p>
          <a:p>
            <a:r>
              <a:rPr lang="sv-SE" baseline="0" dirty="0" err="1"/>
              <a:t>There</a:t>
            </a:r>
            <a:r>
              <a:rPr lang="sv-SE" baseline="0" dirty="0"/>
              <a:t> </a:t>
            </a:r>
            <a:r>
              <a:rPr lang="sv-SE" baseline="0" dirty="0" err="1"/>
              <a:t>are</a:t>
            </a:r>
            <a:r>
              <a:rPr lang="sv-SE" baseline="0" dirty="0"/>
              <a:t> </a:t>
            </a:r>
            <a:r>
              <a:rPr lang="sv-SE" baseline="0" dirty="0" err="1"/>
              <a:t>many</a:t>
            </a:r>
            <a:r>
              <a:rPr lang="sv-SE" baseline="0" dirty="0"/>
              <a:t> </a:t>
            </a:r>
            <a:r>
              <a:rPr lang="sv-SE" baseline="0" dirty="0" err="1"/>
              <a:t>ways</a:t>
            </a:r>
            <a:r>
              <a:rPr lang="sv-SE" baseline="0" dirty="0"/>
              <a:t> to get </a:t>
            </a:r>
            <a:r>
              <a:rPr lang="sv-SE" baseline="0" dirty="0" err="1"/>
              <a:t>unix</a:t>
            </a:r>
            <a:r>
              <a:rPr lang="sv-SE" baseline="0" dirty="0"/>
              <a:t> </a:t>
            </a:r>
            <a:r>
              <a:rPr lang="sv-SE" baseline="0" dirty="0" err="1"/>
              <a:t>terminel</a:t>
            </a:r>
            <a:r>
              <a:rPr lang="sv-SE" baseline="0" dirty="0"/>
              <a:t> on </a:t>
            </a:r>
            <a:r>
              <a:rPr lang="sv-SE" baseline="0" dirty="0" err="1"/>
              <a:t>windows</a:t>
            </a:r>
            <a:r>
              <a:rPr lang="sv-SE" baseline="0" dirty="0"/>
              <a:t> </a:t>
            </a:r>
            <a:r>
              <a:rPr lang="sv-SE" baseline="0" dirty="0" err="1"/>
              <a:t>but</a:t>
            </a:r>
            <a:r>
              <a:rPr lang="sv-SE" baseline="0" dirty="0"/>
              <a:t> </a:t>
            </a:r>
            <a:r>
              <a:rPr lang="sv-SE" baseline="0" dirty="0" err="1"/>
              <a:t>we</a:t>
            </a:r>
            <a:r>
              <a:rPr lang="sv-SE" baseline="0" dirty="0"/>
              <a:t> </a:t>
            </a:r>
            <a:r>
              <a:rPr lang="sv-SE" baseline="0" dirty="0" err="1"/>
              <a:t>will</a:t>
            </a:r>
            <a:r>
              <a:rPr lang="sv-SE" baseline="0" dirty="0"/>
              <a:t> </a:t>
            </a:r>
            <a:r>
              <a:rPr lang="sv-SE" baseline="0" dirty="0" err="1"/>
              <a:t>choose</a:t>
            </a:r>
            <a:r>
              <a:rPr lang="sv-SE" baseline="0" dirty="0"/>
              <a:t> </a:t>
            </a:r>
            <a:r>
              <a:rPr lang="sv-SE" baseline="0" dirty="0" err="1"/>
              <a:t>easiest</a:t>
            </a:r>
            <a:r>
              <a:rPr lang="sv-SE" baseline="0" dirty="0"/>
              <a:t> </a:t>
            </a:r>
            <a:r>
              <a:rPr lang="sv-SE" baseline="0" dirty="0" err="1"/>
              <a:t>path</a:t>
            </a:r>
            <a:r>
              <a:rPr lang="sv-SE" baseline="0" dirty="0"/>
              <a:t> 		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7ECF25-2783-450B-ABF0-CF0751F25287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92455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To</a:t>
            </a:r>
            <a:r>
              <a:rPr lang="sv-SE" baseline="0" dirty="0"/>
              <a:t> start in </a:t>
            </a:r>
            <a:r>
              <a:rPr lang="sv-SE" baseline="0" dirty="0" err="1"/>
              <a:t>course</a:t>
            </a:r>
            <a:r>
              <a:rPr lang="sv-SE" baseline="0" dirty="0"/>
              <a:t>, </a:t>
            </a:r>
            <a:r>
              <a:rPr lang="sv-SE" baseline="0" dirty="0" err="1"/>
              <a:t>we</a:t>
            </a:r>
            <a:r>
              <a:rPr lang="sv-SE" baseline="0" dirty="0"/>
              <a:t> </a:t>
            </a:r>
            <a:r>
              <a:rPr lang="sv-SE" baseline="0" dirty="0" err="1"/>
              <a:t>need</a:t>
            </a:r>
            <a:r>
              <a:rPr lang="sv-SE" baseline="0" dirty="0"/>
              <a:t> </a:t>
            </a:r>
            <a:r>
              <a:rPr lang="sv-SE" baseline="0" dirty="0" err="1"/>
              <a:t>unix</a:t>
            </a:r>
            <a:r>
              <a:rPr lang="sv-SE" baseline="0" dirty="0"/>
              <a:t> terminal. </a:t>
            </a:r>
          </a:p>
          <a:p>
            <a:r>
              <a:rPr lang="sv-SE" baseline="0" dirty="0" err="1"/>
              <a:t>There</a:t>
            </a:r>
            <a:r>
              <a:rPr lang="sv-SE" baseline="0" dirty="0"/>
              <a:t> </a:t>
            </a:r>
            <a:r>
              <a:rPr lang="sv-SE" baseline="0" dirty="0" err="1"/>
              <a:t>are</a:t>
            </a:r>
            <a:r>
              <a:rPr lang="sv-SE" baseline="0" dirty="0"/>
              <a:t> </a:t>
            </a:r>
            <a:r>
              <a:rPr lang="sv-SE" baseline="0" dirty="0" err="1"/>
              <a:t>many</a:t>
            </a:r>
            <a:r>
              <a:rPr lang="sv-SE" baseline="0" dirty="0"/>
              <a:t> </a:t>
            </a:r>
            <a:r>
              <a:rPr lang="sv-SE" baseline="0" dirty="0" err="1"/>
              <a:t>ways</a:t>
            </a:r>
            <a:r>
              <a:rPr lang="sv-SE" baseline="0" dirty="0"/>
              <a:t> to get </a:t>
            </a:r>
            <a:r>
              <a:rPr lang="sv-SE" baseline="0" dirty="0" err="1"/>
              <a:t>unix</a:t>
            </a:r>
            <a:r>
              <a:rPr lang="sv-SE" baseline="0" dirty="0"/>
              <a:t> </a:t>
            </a:r>
            <a:r>
              <a:rPr lang="sv-SE" baseline="0" dirty="0" err="1"/>
              <a:t>terminel</a:t>
            </a:r>
            <a:r>
              <a:rPr lang="sv-SE" baseline="0" dirty="0"/>
              <a:t> on </a:t>
            </a:r>
            <a:r>
              <a:rPr lang="sv-SE" baseline="0" dirty="0" err="1"/>
              <a:t>windows</a:t>
            </a:r>
            <a:r>
              <a:rPr lang="sv-SE" baseline="0" dirty="0"/>
              <a:t> </a:t>
            </a:r>
            <a:r>
              <a:rPr lang="sv-SE" baseline="0" dirty="0" err="1"/>
              <a:t>but</a:t>
            </a:r>
            <a:r>
              <a:rPr lang="sv-SE" baseline="0" dirty="0"/>
              <a:t> </a:t>
            </a:r>
            <a:r>
              <a:rPr lang="sv-SE" baseline="0" dirty="0" err="1"/>
              <a:t>we</a:t>
            </a:r>
            <a:r>
              <a:rPr lang="sv-SE" baseline="0" dirty="0"/>
              <a:t> </a:t>
            </a:r>
            <a:r>
              <a:rPr lang="sv-SE" baseline="0" dirty="0" err="1"/>
              <a:t>will</a:t>
            </a:r>
            <a:r>
              <a:rPr lang="sv-SE" baseline="0" dirty="0"/>
              <a:t> </a:t>
            </a:r>
            <a:r>
              <a:rPr lang="sv-SE" baseline="0" dirty="0" err="1"/>
              <a:t>choose</a:t>
            </a:r>
            <a:r>
              <a:rPr lang="sv-SE" baseline="0" dirty="0"/>
              <a:t> </a:t>
            </a:r>
            <a:r>
              <a:rPr lang="sv-SE" baseline="0" dirty="0" err="1"/>
              <a:t>easiest</a:t>
            </a:r>
            <a:r>
              <a:rPr lang="sv-SE" baseline="0" dirty="0"/>
              <a:t> </a:t>
            </a:r>
            <a:r>
              <a:rPr lang="sv-SE" baseline="0" dirty="0" err="1"/>
              <a:t>path</a:t>
            </a:r>
            <a:r>
              <a:rPr lang="sv-SE" baseline="0" dirty="0"/>
              <a:t> 		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7ECF25-2783-450B-ABF0-CF0751F25287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29487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DF: shows available and used disk space on</a:t>
            </a:r>
          </a:p>
          <a:p>
            <a:r>
              <a:rPr lang="en-GB" dirty="0"/>
              <a:t>df -h shows disk space in human-readable format</a:t>
            </a:r>
          </a:p>
          <a:p>
            <a:r>
              <a:rPr lang="en-GB" dirty="0"/>
              <a:t>df -a shows the file system's complete disk usage even if the Available field is 0</a:t>
            </a:r>
          </a:p>
          <a:p>
            <a:r>
              <a:rPr lang="en-GB" dirty="0"/>
              <a:t>df -T shows the disk usage along with each block's filesystem type (e.g., </a:t>
            </a:r>
            <a:r>
              <a:rPr lang="en-GB" dirty="0" err="1"/>
              <a:t>xfs</a:t>
            </a:r>
            <a:r>
              <a:rPr lang="en-GB" dirty="0"/>
              <a:t>, ext2, ext3, </a:t>
            </a:r>
            <a:r>
              <a:rPr lang="en-GB" dirty="0" err="1"/>
              <a:t>btrfs</a:t>
            </a:r>
            <a:r>
              <a:rPr lang="en-GB" dirty="0"/>
              <a:t>, etc.)</a:t>
            </a:r>
          </a:p>
          <a:p>
            <a:r>
              <a:rPr lang="en-GB" dirty="0"/>
              <a:t>df -i shows used and free </a:t>
            </a:r>
            <a:r>
              <a:rPr lang="en-GB" dirty="0" err="1"/>
              <a:t>inodes</a:t>
            </a:r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DU:</a:t>
            </a:r>
            <a:r>
              <a:rPr lang="en-GB" baseline="0" dirty="0"/>
              <a:t> </a:t>
            </a:r>
            <a:r>
              <a:rPr lang="en-GB" dirty="0"/>
              <a:t>shows the disk usage of files, folders</a:t>
            </a:r>
          </a:p>
          <a:p>
            <a:r>
              <a:rPr lang="en-GB" dirty="0"/>
              <a:t>du -h shows disk usage in human-readable format for all directories and subdirectories</a:t>
            </a:r>
          </a:p>
          <a:p>
            <a:r>
              <a:rPr lang="en-GB" dirty="0"/>
              <a:t>du -a shows disk usage for all files</a:t>
            </a:r>
          </a:p>
          <a:p>
            <a:r>
              <a:rPr lang="en-GB" dirty="0"/>
              <a:t>du -s provides total disk space used by a particular file or directory</a:t>
            </a:r>
          </a:p>
          <a:p>
            <a:endParaRPr lang="en-GB" dirty="0"/>
          </a:p>
          <a:p>
            <a:r>
              <a:rPr lang="en-GB" dirty="0"/>
              <a:t>memory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/</a:t>
            </a:r>
            <a:r>
              <a:rPr lang="en-GB" b="1" dirty="0"/>
              <a:t>/proc/meminfo/</a:t>
            </a:r>
            <a:r>
              <a:rPr lang="en-GB" b="1" dirty="0" err="1"/>
              <a:t>vmstat</a:t>
            </a:r>
            <a:endParaRPr lang="en-GB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dirty="0" err="1"/>
              <a:t>htop</a:t>
            </a:r>
            <a:r>
              <a:rPr lang="en-GB" b="1" dirty="0"/>
              <a:t>/top</a:t>
            </a: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7ECF25-2783-450B-ABF0-CF0751F25287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17279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r>
              <a:rPr lang="en-US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Steps</a:t>
            </a:r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1. nano test.txt</a:t>
            </a:r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2. write something “This is testing of nano text editor “</a:t>
            </a:r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3. &lt;Control&gt; + O: Save the file</a:t>
            </a:r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4. Enter</a:t>
            </a:r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5. &lt;Control&gt; + X: Exit the file</a:t>
            </a:r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vi’s another text editor</a:t>
            </a:r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Command usage: vi &lt;file_name&gt;</a:t>
            </a:r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Mustknow</a:t>
            </a:r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vi commands similar to nano figure above</a:t>
            </a:r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Press I</a:t>
            </a:r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 write “Asdasdfasdwerwerzxccvvzxc”</a:t>
            </a:r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 Press Esc</a:t>
            </a:r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 Save and exit : shift + press Z +Press Z</a:t>
            </a:r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Here is the information about all the listed columns −</a:t>
            </a:r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20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First Column</a:t>
            </a: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 − Represents the file type and the permission given on the file. Below is the description of all type of files.</a:t>
            </a:r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20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Second Column</a:t>
            </a: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 − Represents the number of memory blocks taken by the file or directory.</a:t>
            </a:r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20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Third Column</a:t>
            </a: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 − Represents the owner of the file. This is the Unix user who created this file.</a:t>
            </a:r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20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Fourth Column</a:t>
            </a: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 − Represents the group of the owner. Every Unix user will have an associated group.</a:t>
            </a:r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20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Fifth Column</a:t>
            </a: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 − Represents the file size in bytes.</a:t>
            </a:r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20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Sixth Column</a:t>
            </a: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 − Represents the date and the time when this file was created or modified for the last time.</a:t>
            </a:r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20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Seventh Column</a:t>
            </a: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 − Represents the file or the directory name.</a:t>
            </a:r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In the </a:t>
            </a:r>
            <a:r>
              <a:rPr lang="en-US" sz="20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ls -l</a:t>
            </a: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 listing example, every file line begins with a </a:t>
            </a:r>
            <a:r>
              <a:rPr lang="en-US" sz="20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d</a:t>
            </a: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, </a:t>
            </a:r>
            <a:r>
              <a:rPr lang="en-US" sz="20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-</a:t>
            </a: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, or </a:t>
            </a:r>
            <a:r>
              <a:rPr lang="en-US" sz="20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l</a:t>
            </a: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. These characters indicate the type of the file that's listed.</a:t>
            </a:r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4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7A884E4C-3C1A-413A-9E47-78F860E3902E}" type="slidenum"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19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5585865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6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9605C258-CE80-422C-AB62-BDB030CFD04A}" type="slidenum"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20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445401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tar [-czvf] name-of-archive.tar.gz stuff</a:t>
            </a:r>
          </a:p>
          <a:p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tar -cjvf archive.tar.bz2 stuff </a:t>
            </a:r>
          </a:p>
          <a:p>
            <a:pPr marL="216000" indent="-216000"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-z: Compress the archive with g</a:t>
            </a:r>
            <a:r>
              <a:rPr lang="en-US" sz="20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z</a:t>
            </a: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ip</a:t>
            </a:r>
          </a:p>
          <a:p>
            <a:pPr marL="216000" indent="-216000"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-c: </a:t>
            </a:r>
            <a:r>
              <a:rPr lang="en-US" sz="20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</a:t>
            </a: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reate an archive</a:t>
            </a:r>
          </a:p>
          <a:p>
            <a:pPr marL="216000" indent="-216000"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-j bz2 compression</a:t>
            </a:r>
          </a:p>
          <a:p>
            <a:pPr marL="216000" indent="-216000"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-v: Display progress in the terminal while creating the archive, also known as “</a:t>
            </a:r>
            <a:r>
              <a:rPr lang="en-US" sz="20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</a:t>
            </a: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erbose” mode. The v is always optional in these commands, but it’s helpful. </a:t>
            </a:r>
          </a:p>
          <a:p>
            <a:pPr marL="216000" indent="-216000"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-f: Allows you to specify the </a:t>
            </a:r>
            <a:r>
              <a:rPr lang="en-US" sz="20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</a:t>
            </a: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ilename of the archive. </a:t>
            </a:r>
          </a:p>
          <a:p>
            <a:pPr marL="216000" indent="-216000"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x: extract files </a:t>
            </a:r>
          </a:p>
          <a:p>
            <a:pPr marL="216000" indent="-216000"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-C: extract the contents of the archive to a specific directory</a:t>
            </a:r>
          </a:p>
          <a:p>
            <a:pPr marL="216000" indent="-216000"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-k, keep source file </a:t>
            </a:r>
          </a:p>
          <a:p>
            <a:pPr marL="216000" indent="-216000"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--totals</a:t>
            </a:r>
          </a:p>
          <a:p>
            <a:pPr marL="216000" indent="-216000">
              <a:lnSpc>
                <a:spcPct val="100000"/>
              </a:lnSpc>
            </a:pPr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gzip</a:t>
            </a:r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gzip {filename}</a:t>
            </a:r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gzip mydata.doc</a:t>
            </a:r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gzip -d {.gz file}</a:t>
            </a:r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gzip -d mydata.doc.gz</a:t>
            </a:r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gunzip {.gz file}</a:t>
            </a:r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gunzip mydata.doc.gz</a:t>
            </a:r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bzip2</a:t>
            </a:r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bzip2 {filename}</a:t>
            </a:r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bzip2 mydata.doc</a:t>
            </a:r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bzip2 -d {.bz2-file}</a:t>
            </a:r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bzip2 -d mydata.doc.bz2
bunzip2 {.bz2-file}</a:t>
            </a:r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bunzip mydata.doc.gz</a:t>
            </a:r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zip</a:t>
            </a:r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zip {.zip-filename} {filename-to-compress}</a:t>
            </a:r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zip mydata.zip mydata.doc</a:t>
            </a:r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unzip {.zip file}</a:t>
            </a:r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unzip file.zip</a:t>
            </a:r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tar</a:t>
            </a:r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tar [-czvf] name-of-archive.tar.gz stuff</a:t>
            </a:r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tar -cjvf archive.tar.bz2 stuff</a:t>
            </a:r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tar -xzvf archive.tar.gz</a:t>
            </a:r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tar -xjvf archive.tar.bz2</a:t>
            </a:r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8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C9C68AE3-3386-4475-A5C3-6973D9B6819E}" type="slidenum"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21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57942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tar [-czvf] name-of-archive.tar.gz stuff</a:t>
            </a:r>
          </a:p>
          <a:p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tar -cjvf archive.tar.bz2 stuff </a:t>
            </a:r>
          </a:p>
          <a:p>
            <a:pPr marL="216000" indent="-216000"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-z: Compress the archive with g</a:t>
            </a:r>
            <a:r>
              <a:rPr lang="en-US" sz="20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z</a:t>
            </a: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ip</a:t>
            </a:r>
          </a:p>
          <a:p>
            <a:pPr marL="216000" indent="-216000"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-c: </a:t>
            </a:r>
            <a:r>
              <a:rPr lang="en-US" sz="20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</a:t>
            </a: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reate an archive</a:t>
            </a:r>
          </a:p>
          <a:p>
            <a:pPr marL="216000" indent="-216000"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-j bz2 compression</a:t>
            </a:r>
          </a:p>
          <a:p>
            <a:pPr marL="216000" indent="-216000"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-v: Display progress in the terminal while creating the archive, also known as “</a:t>
            </a:r>
            <a:r>
              <a:rPr lang="en-US" sz="20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</a:t>
            </a: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erbose” mode. The v is always optional in these commands, but it’s helpful. </a:t>
            </a:r>
          </a:p>
          <a:p>
            <a:pPr marL="216000" indent="-216000"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-f: Allows you to specify the </a:t>
            </a:r>
            <a:r>
              <a:rPr lang="en-US" sz="20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</a:t>
            </a: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ilename of the archive. </a:t>
            </a:r>
          </a:p>
          <a:p>
            <a:pPr marL="216000" indent="-216000"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x: extract files </a:t>
            </a:r>
          </a:p>
          <a:p>
            <a:pPr marL="216000" indent="-216000"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-C: extract the contents of the archive to a specific directory</a:t>
            </a:r>
          </a:p>
          <a:p>
            <a:pPr marL="216000" indent="-216000"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-k, keep source file </a:t>
            </a:r>
          </a:p>
          <a:p>
            <a:pPr marL="216000" indent="-216000"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--totals</a:t>
            </a:r>
          </a:p>
          <a:p>
            <a:pPr marL="216000" indent="-216000">
              <a:lnSpc>
                <a:spcPct val="100000"/>
              </a:lnSpc>
            </a:pPr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gzip</a:t>
            </a:r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gzip {filename}</a:t>
            </a:r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gzip mydata.doc</a:t>
            </a:r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gzip -d {.gz file}</a:t>
            </a:r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gzip -d mydata.doc.gz</a:t>
            </a:r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gunzip {.gz file}</a:t>
            </a:r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gunzip mydata.doc.gz</a:t>
            </a:r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bzip2</a:t>
            </a:r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bzip2 {filename}</a:t>
            </a:r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bzip2 mydata.doc</a:t>
            </a:r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bzip2 -d {.bz2-file}</a:t>
            </a:r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bzip2 -d mydata.doc.bz2
bunzip2 {.bz2-file}</a:t>
            </a:r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bunzip mydata.doc.gz</a:t>
            </a:r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zip</a:t>
            </a:r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zip {.zip-filename} {filename-to-compress}</a:t>
            </a:r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zip mydata.zip mydata.doc</a:t>
            </a:r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unzip {.zip file}</a:t>
            </a:r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unzip file.zip</a:t>
            </a:r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tar</a:t>
            </a:r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tar [-czvf] name-of-archive.tar.gz stuff</a:t>
            </a:r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tar -cjvf archive.tar.bz2 stuff</a:t>
            </a:r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tar -xzvf archive.tar.gz</a:t>
            </a:r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tar -xjvf archive.tar.bz2</a:t>
            </a:r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0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CCBA5437-23FA-4242-BF8D-DA9AD6A9211C}" type="slidenum"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23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383763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1F849F-C2D3-4F3E-8161-DE3C199873D9}" type="datetimeFigureOut">
              <a:rPr lang="en-GB" smtClean="0"/>
              <a:t>20/05/2024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CE31F-0172-486A-A1FD-AA70BE00EE1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85812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1F849F-C2D3-4F3E-8161-DE3C199873D9}" type="datetimeFigureOut">
              <a:rPr lang="en-GB" smtClean="0"/>
              <a:t>20/05/2024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CE31F-0172-486A-A1FD-AA70BE00EE1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42335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1F849F-C2D3-4F3E-8161-DE3C199873D9}" type="datetimeFigureOut">
              <a:rPr lang="en-GB" smtClean="0"/>
              <a:t>20/05/2024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CE31F-0172-486A-A1FD-AA70BE00EE1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56472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1F849F-C2D3-4F3E-8161-DE3C199873D9}" type="datetimeFigureOut">
              <a:rPr lang="en-GB" smtClean="0"/>
              <a:t>20/05/2024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CE31F-0172-486A-A1FD-AA70BE00EE1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24290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1F849F-C2D3-4F3E-8161-DE3C199873D9}" type="datetimeFigureOut">
              <a:rPr lang="en-GB" smtClean="0"/>
              <a:t>20/05/2024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CE31F-0172-486A-A1FD-AA70BE00EE1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11276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1F849F-C2D3-4F3E-8161-DE3C199873D9}" type="datetimeFigureOut">
              <a:rPr lang="en-GB" smtClean="0"/>
              <a:t>20/05/2024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CE31F-0172-486A-A1FD-AA70BE00EE1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775211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1F849F-C2D3-4F3E-8161-DE3C199873D9}" type="datetimeFigureOut">
              <a:rPr lang="en-GB" smtClean="0"/>
              <a:t>20/05/2024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CE31F-0172-486A-A1FD-AA70BE00EE1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91112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1F849F-C2D3-4F3E-8161-DE3C199873D9}" type="datetimeFigureOut">
              <a:rPr lang="en-GB" smtClean="0"/>
              <a:t>20/05/2024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CE31F-0172-486A-A1FD-AA70BE00EE1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18293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1F849F-C2D3-4F3E-8161-DE3C199873D9}" type="datetimeFigureOut">
              <a:rPr lang="en-GB" smtClean="0"/>
              <a:t>20/05/2024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CE31F-0172-486A-A1FD-AA70BE00EE1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34871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1F849F-C2D3-4F3E-8161-DE3C199873D9}" type="datetimeFigureOut">
              <a:rPr lang="en-GB" smtClean="0"/>
              <a:t>20/05/2024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CE31F-0172-486A-A1FD-AA70BE00EE1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63431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1F849F-C2D3-4F3E-8161-DE3C199873D9}" type="datetimeFigureOut">
              <a:rPr lang="en-GB" smtClean="0"/>
              <a:t>20/05/2024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CE31F-0172-486A-A1FD-AA70BE00EE1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07969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1F849F-C2D3-4F3E-8161-DE3C199873D9}" type="datetimeFigureOut">
              <a:rPr lang="en-GB" smtClean="0"/>
              <a:t>20/05/2024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CCE31F-0172-486A-A1FD-AA70BE00EE1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66713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://publicdomainpictures.net/view-image.php?image=140024&amp;picture=cabra-de-brown" TargetMode="External"/><Relationship Id="rId3" Type="http://schemas.openxmlformats.org/officeDocument/2006/relationships/image" Target="../media/image2.jpeg"/><Relationship Id="rId7" Type="http://schemas.openxmlformats.org/officeDocument/2006/relationships/image" Target="../media/image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en.wikipedia.org/wiki/Lleyn_sheep" TargetMode="External"/><Relationship Id="rId5" Type="http://schemas.openxmlformats.org/officeDocument/2006/relationships/image" Target="../media/image3.jpeg"/><Relationship Id="rId10" Type="http://schemas.openxmlformats.org/officeDocument/2006/relationships/hyperlink" Target="https://en.wikipedia.org/wiki/Water_buffalo" TargetMode="External"/><Relationship Id="rId4" Type="http://schemas.openxmlformats.org/officeDocument/2006/relationships/hyperlink" Target="https://commons.wikimedia.org/wiki/File:Cow_at_Ambury_Farm_Mangere,Auckland_NZ._(11334463064).jpg" TargetMode="External"/><Relationship Id="rId9" Type="http://schemas.openxmlformats.org/officeDocument/2006/relationships/image" Target="../media/image5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6.png"/><Relationship Id="rId4" Type="http://schemas.openxmlformats.org/officeDocument/2006/relationships/hyperlink" Target="mailto:phdstudent2023@172.18.0.91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4" Type="http://schemas.openxmlformats.org/officeDocument/2006/relationships/image" Target="../media/image5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13" Type="http://schemas.openxmlformats.org/officeDocument/2006/relationships/image" Target="../media/image23.png"/><Relationship Id="rId18" Type="http://schemas.openxmlformats.org/officeDocument/2006/relationships/image" Target="../media/image28.png"/><Relationship Id="rId26" Type="http://schemas.openxmlformats.org/officeDocument/2006/relationships/image" Target="../media/image36.emf"/><Relationship Id="rId3" Type="http://schemas.openxmlformats.org/officeDocument/2006/relationships/image" Target="../media/image14.jpeg"/><Relationship Id="rId21" Type="http://schemas.openxmlformats.org/officeDocument/2006/relationships/image" Target="../media/image31.png"/><Relationship Id="rId7" Type="http://schemas.openxmlformats.org/officeDocument/2006/relationships/image" Target="../media/image18.jpeg"/><Relationship Id="rId12" Type="http://schemas.microsoft.com/office/2007/relationships/hdphoto" Target="../media/hdphoto1.wdp"/><Relationship Id="rId17" Type="http://schemas.openxmlformats.org/officeDocument/2006/relationships/image" Target="../media/image27.png"/><Relationship Id="rId25" Type="http://schemas.openxmlformats.org/officeDocument/2006/relationships/image" Target="../media/image35.png"/><Relationship Id="rId2" Type="http://schemas.openxmlformats.org/officeDocument/2006/relationships/image" Target="../media/image13.jpeg"/><Relationship Id="rId16" Type="http://schemas.openxmlformats.org/officeDocument/2006/relationships/image" Target="../media/image26.png"/><Relationship Id="rId20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24" Type="http://schemas.openxmlformats.org/officeDocument/2006/relationships/image" Target="../media/image34.png"/><Relationship Id="rId5" Type="http://schemas.openxmlformats.org/officeDocument/2006/relationships/image" Target="../media/image16.jpeg"/><Relationship Id="rId15" Type="http://schemas.openxmlformats.org/officeDocument/2006/relationships/image" Target="../media/image25.png"/><Relationship Id="rId23" Type="http://schemas.openxmlformats.org/officeDocument/2006/relationships/image" Target="../media/image33.png"/><Relationship Id="rId10" Type="http://schemas.openxmlformats.org/officeDocument/2006/relationships/image" Target="../media/image21.jpeg"/><Relationship Id="rId19" Type="http://schemas.openxmlformats.org/officeDocument/2006/relationships/image" Target="../media/image29.png"/><Relationship Id="rId4" Type="http://schemas.openxmlformats.org/officeDocument/2006/relationships/image" Target="../media/image15.png"/><Relationship Id="rId9" Type="http://schemas.openxmlformats.org/officeDocument/2006/relationships/image" Target="../media/image20.jpeg"/><Relationship Id="rId14" Type="http://schemas.openxmlformats.org/officeDocument/2006/relationships/image" Target="../media/image24.png"/><Relationship Id="rId22" Type="http://schemas.openxmlformats.org/officeDocument/2006/relationships/image" Target="../media/image32.png"/><Relationship Id="rId27" Type="http://schemas.openxmlformats.org/officeDocument/2006/relationships/image" Target="../media/image3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4291" y="53863"/>
            <a:ext cx="11363418" cy="1477151"/>
          </a:xfrm>
        </p:spPr>
        <p:txBody>
          <a:bodyPr>
            <a:normAutofit/>
          </a:bodyPr>
          <a:lstStyle/>
          <a:p>
            <a:r>
              <a:rPr lang="en-GB" sz="3600" b="1" dirty="0">
                <a:solidFill>
                  <a:srgbClr val="002060"/>
                </a:solidFill>
                <a:latin typeface="Arial Black" panose="020B0A04020102020204" pitchFamily="34" charset="0"/>
              </a:rPr>
              <a:t>Unix Essential for Genome Data Processing and Analysis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0" y="5976256"/>
            <a:ext cx="12192000" cy="58234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v-SE" sz="2800" dirty="0">
                <a:latin typeface="Arial Black" panose="020B0A04020102020204" pitchFamily="34" charset="0"/>
              </a:rPr>
              <a:t>Sandeep Kushwaha, NIAB, Hyderabad, India</a:t>
            </a:r>
            <a:endParaRPr lang="en-GB" sz="2800" dirty="0">
              <a:latin typeface="Arial Black" panose="020B0A040201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2131" y="2106771"/>
            <a:ext cx="7477497" cy="2661172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C94DE74B-3A1C-4D7B-90A2-382709D3CD33}"/>
              </a:ext>
            </a:extLst>
          </p:cNvPr>
          <p:cNvGrpSpPr/>
          <p:nvPr/>
        </p:nvGrpSpPr>
        <p:grpSpPr>
          <a:xfrm>
            <a:off x="1066801" y="2447978"/>
            <a:ext cx="2508662" cy="2134909"/>
            <a:chOff x="4255661" y="1904586"/>
            <a:chExt cx="3929480" cy="2593691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2C70023F-1987-4A3D-9EDC-EB4DDF62D669}"/>
                </a:ext>
              </a:extLst>
            </p:cNvPr>
            <p:cNvGrpSpPr/>
            <p:nvPr/>
          </p:nvGrpSpPr>
          <p:grpSpPr>
            <a:xfrm>
              <a:off x="4255661" y="1904586"/>
              <a:ext cx="3929480" cy="2593691"/>
              <a:chOff x="5663041" y="1284384"/>
              <a:chExt cx="3929480" cy="2593691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CF159FB2-CF74-4B58-B56E-F2662934D4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4"/>
                  </a:ext>
                </a:extLst>
              </a:blip>
              <a:stretch>
                <a:fillRect/>
              </a:stretch>
            </p:blipFill>
            <p:spPr>
              <a:xfrm>
                <a:off x="7525182" y="1284384"/>
                <a:ext cx="2067339" cy="1327620"/>
              </a:xfrm>
              <a:prstGeom prst="rect">
                <a:avLst/>
              </a:prstGeom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72EB244E-1BCA-4A49-A37A-95590D6D65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6"/>
                  </a:ext>
                </a:extLst>
              </a:blip>
              <a:stretch>
                <a:fillRect/>
              </a:stretch>
            </p:blipFill>
            <p:spPr>
              <a:xfrm>
                <a:off x="5663041" y="1284384"/>
                <a:ext cx="1862141" cy="1327620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8852B4D4-C754-49B9-8291-91FFEC1BC2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8"/>
                  </a:ext>
                </a:extLst>
              </a:blip>
              <a:stretch>
                <a:fillRect/>
              </a:stretch>
            </p:blipFill>
            <p:spPr>
              <a:xfrm>
                <a:off x="7499349" y="2612006"/>
                <a:ext cx="2093172" cy="1266069"/>
              </a:xfrm>
              <a:prstGeom prst="rect">
                <a:avLst/>
              </a:prstGeom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976151D1-F20A-47D7-BB6E-4DBD4F24A05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10"/>
                  </a:ext>
                </a:extLst>
              </a:blip>
              <a:srcRect b="8714"/>
              <a:stretch/>
            </p:blipFill>
            <p:spPr>
              <a:xfrm>
                <a:off x="5663041" y="2612004"/>
                <a:ext cx="1849226" cy="1266071"/>
              </a:xfrm>
              <a:prstGeom prst="rect">
                <a:avLst/>
              </a:prstGeom>
            </p:spPr>
          </p:pic>
        </p:grp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23E4EED-FA02-4606-83DA-1265E608DD4B}"/>
                </a:ext>
              </a:extLst>
            </p:cNvPr>
            <p:cNvSpPr/>
            <p:nvPr/>
          </p:nvSpPr>
          <p:spPr>
            <a:xfrm>
              <a:off x="4255661" y="1904586"/>
              <a:ext cx="3929480" cy="2593691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21903792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0"/>
            <a:ext cx="12191999" cy="812511"/>
          </a:xfrm>
        </p:spPr>
        <p:txBody>
          <a:bodyPr>
            <a:normAutofit/>
          </a:bodyPr>
          <a:lstStyle/>
          <a:p>
            <a:pPr algn="ctr"/>
            <a:r>
              <a:rPr lang="en-GB" sz="2800" b="1" dirty="0">
                <a:solidFill>
                  <a:schemeClr val="accent6">
                    <a:lumMod val="50000"/>
                  </a:schemeClr>
                </a:solidFill>
                <a:latin typeface="Arial Black" panose="020B0A04020102020204" pitchFamily="34" charset="0"/>
              </a:rPr>
              <a:t>How can you work with Unix</a:t>
            </a:r>
          </a:p>
        </p:txBody>
      </p:sp>
      <p:sp>
        <p:nvSpPr>
          <p:cNvPr id="3" name="Rectangle 2"/>
          <p:cNvSpPr/>
          <p:nvPr/>
        </p:nvSpPr>
        <p:spPr>
          <a:xfrm>
            <a:off x="1084123" y="812511"/>
            <a:ext cx="9868112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b="1" dirty="0">
                <a:latin typeface="Book Antiqua" panose="02040602050305030304" pitchFamily="18" charset="0"/>
              </a:rPr>
              <a:t>If you are a windows user: You should install MobaXterm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latin typeface="Book Antiqua" panose="02040602050305030304" pitchFamily="18" charset="0"/>
              </a:rPr>
              <a:t>Download</a:t>
            </a:r>
          </a:p>
          <a:p>
            <a:r>
              <a:rPr lang="en-GB" dirty="0">
                <a:latin typeface="Book Antiqua" panose="02040602050305030304" pitchFamily="18" charset="0"/>
              </a:rPr>
              <a:t>      (</a:t>
            </a:r>
            <a:r>
              <a:rPr lang="en-GB" u="sng" dirty="0">
                <a:latin typeface="Book Antiqua" panose="02040602050305030304" pitchFamily="18" charset="0"/>
              </a:rPr>
              <a:t>https://download.mobatek.net/1102018093083521/MobaXterm_Portable_v11.0.zip</a:t>
            </a:r>
            <a:r>
              <a:rPr lang="en-GB" dirty="0">
                <a:latin typeface="Book Antiqua" panose="02040602050305030304" pitchFamily="18" charset="0"/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latin typeface="Book Antiqua" panose="02040602050305030304" pitchFamily="18" charset="0"/>
              </a:rPr>
              <a:t>Unzip and go to MobaXterm folder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latin typeface="Book Antiqua" panose="02040602050305030304" pitchFamily="18" charset="0"/>
              </a:rPr>
              <a:t>Click on Exe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latin typeface="Book Antiqua" panose="02040602050305030304" pitchFamily="18" charset="0"/>
              </a:rPr>
              <a:t>Do your job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latin typeface="Book Antiqua" panose="02040602050305030304" pitchFamily="18" charset="0"/>
              </a:rPr>
              <a:t>Exit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1807" y="2276272"/>
            <a:ext cx="6345688" cy="4581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177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0589" y="619814"/>
            <a:ext cx="3480942" cy="812511"/>
          </a:xfrm>
        </p:spPr>
        <p:txBody>
          <a:bodyPr>
            <a:normAutofit/>
          </a:bodyPr>
          <a:lstStyle/>
          <a:p>
            <a:pPr algn="ctr"/>
            <a:r>
              <a:rPr lang="en-GB" sz="2800" b="1" dirty="0">
                <a:solidFill>
                  <a:schemeClr val="accent6">
                    <a:lumMod val="50000"/>
                  </a:schemeClr>
                </a:solidFill>
                <a:latin typeface="Arial Black" panose="020B0A04020102020204" pitchFamily="34" charset="0"/>
              </a:rPr>
              <a:t>Unix terminal</a:t>
            </a:r>
          </a:p>
        </p:txBody>
      </p:sp>
      <p:sp>
        <p:nvSpPr>
          <p:cNvPr id="3" name="Rectangle 2"/>
          <p:cNvSpPr/>
          <p:nvPr/>
        </p:nvSpPr>
        <p:spPr>
          <a:xfrm>
            <a:off x="989516" y="1432325"/>
            <a:ext cx="529611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>
                <a:latin typeface="Book Antiqua" panose="02040602050305030304" pitchFamily="18" charset="0"/>
              </a:rPr>
              <a:t>If you are a Unix OS user: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latin typeface="Book Antiqua" panose="02040602050305030304" pitchFamily="18" charset="0"/>
              </a:rPr>
              <a:t>Type terminal on search option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latin typeface="Book Antiqua" panose="02040602050305030304" pitchFamily="18" charset="0"/>
              </a:rPr>
              <a:t>Open terminal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latin typeface="Book Antiqua" panose="02040602050305030304" pitchFamily="18" charset="0"/>
              </a:rPr>
              <a:t>Do your job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latin typeface="Book Antiqua" panose="02040602050305030304" pitchFamily="18" charset="0"/>
              </a:rPr>
              <a:t>Exit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2556" y="132770"/>
            <a:ext cx="5313207" cy="2941171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884215" y="3392517"/>
            <a:ext cx="3793787" cy="8125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2800" b="1" dirty="0">
                <a:solidFill>
                  <a:schemeClr val="accent6">
                    <a:lumMod val="50000"/>
                  </a:schemeClr>
                </a:solidFill>
                <a:latin typeface="Arial Black" panose="020B0A04020102020204" pitchFamily="34" charset="0"/>
              </a:rPr>
              <a:t>Work on servers</a:t>
            </a:r>
          </a:p>
        </p:txBody>
      </p:sp>
      <p:sp>
        <p:nvSpPr>
          <p:cNvPr id="4" name="Rectangle 3"/>
          <p:cNvSpPr/>
          <p:nvPr/>
        </p:nvSpPr>
        <p:spPr>
          <a:xfrm>
            <a:off x="1156446" y="5518889"/>
            <a:ext cx="38618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 err="1"/>
              <a:t>ssh</a:t>
            </a:r>
            <a:r>
              <a:rPr lang="en-GB" dirty="0"/>
              <a:t> -X nanobioinfo22</a:t>
            </a:r>
            <a:r>
              <a:rPr lang="en-GB" dirty="0">
                <a:hlinkClick r:id="rId4"/>
              </a:rPr>
              <a:t>@172.18.0.91</a:t>
            </a:r>
            <a:endParaRPr lang="en-GB" dirty="0"/>
          </a:p>
          <a:p>
            <a:r>
              <a:rPr lang="en-GB" dirty="0"/>
              <a:t>Passwd:123456</a:t>
            </a:r>
          </a:p>
        </p:txBody>
      </p:sp>
      <p:sp>
        <p:nvSpPr>
          <p:cNvPr id="8" name="Rectangle 7"/>
          <p:cNvSpPr/>
          <p:nvPr/>
        </p:nvSpPr>
        <p:spPr>
          <a:xfrm>
            <a:off x="1156446" y="4226227"/>
            <a:ext cx="339348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 err="1"/>
              <a:t>ip</a:t>
            </a:r>
            <a:r>
              <a:rPr lang="en-GB" dirty="0"/>
              <a:t>-address : 172.18.0.91</a:t>
            </a:r>
          </a:p>
          <a:p>
            <a:r>
              <a:rPr lang="en-GB" dirty="0"/>
              <a:t>username: nanobioinfo22</a:t>
            </a:r>
          </a:p>
          <a:p>
            <a:r>
              <a:rPr lang="en-GB" dirty="0"/>
              <a:t>pwd:123456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2556" y="3129741"/>
            <a:ext cx="4841504" cy="3116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350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4" grpId="0"/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12917"/>
            <a:ext cx="10515600" cy="601906"/>
          </a:xfrm>
        </p:spPr>
        <p:txBody>
          <a:bodyPr>
            <a:normAutofit/>
          </a:bodyPr>
          <a:lstStyle/>
          <a:p>
            <a:pPr algn="ctr"/>
            <a:r>
              <a:rPr lang="en-GB" sz="3600" b="1" dirty="0">
                <a:latin typeface="Arial Black" panose="020B0A04020102020204" pitchFamily="34" charset="0"/>
              </a:rPr>
              <a:t>1. System information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92780"/>
            <a:ext cx="7912510" cy="4534293"/>
          </a:xfrm>
        </p:spPr>
        <p:txBody>
          <a:bodyPr>
            <a:normAutofit/>
          </a:bodyPr>
          <a:lstStyle/>
          <a:p>
            <a:r>
              <a:rPr lang="en-GB" b="1" dirty="0"/>
              <a:t>Number of CPU : ( </a:t>
            </a:r>
            <a:r>
              <a:rPr lang="en-GB" b="1" dirty="0" err="1"/>
              <a:t>lscpu</a:t>
            </a:r>
            <a:r>
              <a:rPr lang="en-GB" b="1" dirty="0"/>
              <a:t> )</a:t>
            </a:r>
          </a:p>
          <a:p>
            <a:pPr marL="0" indent="0">
              <a:buNone/>
            </a:pPr>
            <a:r>
              <a:rPr lang="en-GB" dirty="0"/>
              <a:t>	Similarity search, assembly, networking </a:t>
            </a:r>
          </a:p>
          <a:p>
            <a:r>
              <a:rPr lang="en-GB" b="1" dirty="0"/>
              <a:t>Memory information :  ( free )</a:t>
            </a:r>
          </a:p>
          <a:p>
            <a:pPr marL="0" indent="0">
              <a:buNone/>
            </a:pPr>
            <a:r>
              <a:rPr lang="en-GB" dirty="0"/>
              <a:t>	Clustering, Assembly</a:t>
            </a:r>
          </a:p>
          <a:p>
            <a:r>
              <a:rPr lang="en-GB" b="1" dirty="0"/>
              <a:t>Disk space and partition: (du –</a:t>
            </a:r>
            <a:r>
              <a:rPr lang="en-GB" b="1" dirty="0" err="1"/>
              <a:t>sh</a:t>
            </a:r>
            <a:r>
              <a:rPr lang="en-GB" b="1" dirty="0"/>
              <a:t>/</a:t>
            </a:r>
            <a:r>
              <a:rPr lang="en-GB" b="1" dirty="0" err="1"/>
              <a:t>df</a:t>
            </a:r>
            <a:r>
              <a:rPr lang="en-GB" b="1" dirty="0"/>
              <a:t> –</a:t>
            </a:r>
            <a:r>
              <a:rPr lang="en-GB" b="1" dirty="0" err="1"/>
              <a:t>lh</a:t>
            </a:r>
            <a:r>
              <a:rPr lang="en-GB" b="1" dirty="0"/>
              <a:t>)</a:t>
            </a:r>
          </a:p>
          <a:p>
            <a:pPr marL="457200" lvl="1" indent="0">
              <a:buNone/>
            </a:pPr>
            <a:r>
              <a:rPr lang="en-GB" dirty="0"/>
              <a:t>	Assembly: trinity, LG-path </a:t>
            </a:r>
          </a:p>
          <a:p>
            <a:r>
              <a:rPr lang="en-GB" b="1" dirty="0"/>
              <a:t>OS  (</a:t>
            </a:r>
            <a:r>
              <a:rPr lang="en-GB" b="1" dirty="0" err="1"/>
              <a:t>uname</a:t>
            </a:r>
            <a:r>
              <a:rPr lang="en-GB" b="1" dirty="0"/>
              <a:t> –a /</a:t>
            </a:r>
            <a:r>
              <a:rPr lang="en-GB" b="1" dirty="0" err="1"/>
              <a:t>lsb_release</a:t>
            </a:r>
            <a:r>
              <a:rPr lang="en-GB" b="1" dirty="0"/>
              <a:t> -d)</a:t>
            </a:r>
          </a:p>
          <a:p>
            <a:pPr marL="457200" lvl="1" indent="0">
              <a:buNone/>
            </a:pPr>
            <a:r>
              <a:rPr lang="en-GB" dirty="0"/>
              <a:t>	OS name and version for software compatibility</a:t>
            </a:r>
          </a:p>
          <a:p>
            <a:r>
              <a:rPr lang="en-GB" b="1" dirty="0"/>
              <a:t>System load and usages (top)</a:t>
            </a:r>
            <a:r>
              <a:rPr lang="en-GB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678847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632402"/>
          </a:xfrm>
        </p:spPr>
        <p:txBody>
          <a:bodyPr>
            <a:normAutofit/>
          </a:bodyPr>
          <a:lstStyle/>
          <a:p>
            <a:pPr algn="ctr"/>
            <a:r>
              <a:rPr lang="en-GB" sz="2800" b="1" dirty="0">
                <a:solidFill>
                  <a:schemeClr val="accent6">
                    <a:lumMod val="50000"/>
                  </a:schemeClr>
                </a:solidFill>
                <a:latin typeface="Book Antiqua" panose="02040602050305030304" pitchFamily="18" charset="0"/>
              </a:rPr>
              <a:t>CPU info command: lscpu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478" y="1263165"/>
            <a:ext cx="7755593" cy="537096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783451" y="1613647"/>
            <a:ext cx="303903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err="1"/>
              <a:t>Similary</a:t>
            </a:r>
            <a:r>
              <a:rPr lang="en-GB" b="1" dirty="0"/>
              <a:t> search program:</a:t>
            </a:r>
          </a:p>
          <a:p>
            <a:r>
              <a:rPr lang="en-GB" dirty="0"/>
              <a:t>BLAST, PFAM, </a:t>
            </a:r>
            <a:r>
              <a:rPr lang="en-GB" dirty="0" err="1"/>
              <a:t>Interpro</a:t>
            </a:r>
            <a:endParaRPr lang="en-GB" dirty="0"/>
          </a:p>
          <a:p>
            <a:endParaRPr lang="en-GB" dirty="0"/>
          </a:p>
          <a:p>
            <a:r>
              <a:rPr lang="en-GB" b="1" dirty="0"/>
              <a:t>Assembler: </a:t>
            </a:r>
            <a:r>
              <a:rPr lang="en-GB" dirty="0"/>
              <a:t>Trinity, Spades, ALLPATHS-LG</a:t>
            </a:r>
          </a:p>
          <a:p>
            <a:endParaRPr lang="en-GB" dirty="0"/>
          </a:p>
          <a:p>
            <a:r>
              <a:rPr lang="en-GB" b="1" dirty="0" err="1"/>
              <a:t>Alignner</a:t>
            </a:r>
            <a:r>
              <a:rPr lang="en-GB" b="1" dirty="0"/>
              <a:t> : </a:t>
            </a:r>
            <a:r>
              <a:rPr lang="en-GB" dirty="0"/>
              <a:t>BWA, Bowtie, Star</a:t>
            </a:r>
          </a:p>
          <a:p>
            <a:endParaRPr lang="en-GB" dirty="0"/>
          </a:p>
          <a:p>
            <a:r>
              <a:rPr lang="en-GB" b="1" dirty="0"/>
              <a:t>Expression quantification: </a:t>
            </a:r>
            <a:r>
              <a:rPr lang="en-GB" dirty="0" err="1"/>
              <a:t>htseq</a:t>
            </a:r>
            <a:r>
              <a:rPr lang="en-GB" dirty="0"/>
              <a:t>, FeatureCount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783451" y="6264796"/>
            <a:ext cx="2832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For more option: </a:t>
            </a:r>
            <a:r>
              <a:rPr lang="en-GB" b="1" dirty="0" err="1"/>
              <a:t>lscpu</a:t>
            </a:r>
            <a:r>
              <a:rPr lang="en-GB" b="1" dirty="0"/>
              <a:t> man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22789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2634" y="238665"/>
            <a:ext cx="4599562" cy="335267"/>
          </a:xfrm>
        </p:spPr>
        <p:txBody>
          <a:bodyPr>
            <a:normAutofit fontScale="90000"/>
          </a:bodyPr>
          <a:lstStyle/>
          <a:p>
            <a:pPr algn="ctr"/>
            <a:r>
              <a:rPr lang="en-GB" sz="2800" b="1" dirty="0">
                <a:solidFill>
                  <a:schemeClr val="accent6">
                    <a:lumMod val="50000"/>
                  </a:schemeClr>
                </a:solidFill>
                <a:latin typeface="Book Antiqua" panose="02040602050305030304" pitchFamily="18" charset="0"/>
              </a:rPr>
              <a:t>Memory info command: free</a:t>
            </a:r>
            <a:br>
              <a:rPr lang="en-GB" sz="2800" b="1" dirty="0">
                <a:solidFill>
                  <a:schemeClr val="accent6">
                    <a:lumMod val="50000"/>
                  </a:schemeClr>
                </a:solidFill>
                <a:latin typeface="Book Antiqua" panose="02040602050305030304" pitchFamily="18" charset="0"/>
              </a:rPr>
            </a:br>
            <a:endParaRPr lang="en-GB" sz="2800" b="1" dirty="0">
              <a:solidFill>
                <a:schemeClr val="accent6">
                  <a:lumMod val="50000"/>
                </a:schemeClr>
              </a:solidFill>
              <a:latin typeface="Book Antiqua" panose="0204060205030503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634" y="645277"/>
            <a:ext cx="7545603" cy="121210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228488" y="309854"/>
            <a:ext cx="36295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Assembler: </a:t>
            </a:r>
            <a:r>
              <a:rPr lang="en-GB" dirty="0"/>
              <a:t>Trinity, Spades, LG-Path</a:t>
            </a:r>
          </a:p>
          <a:p>
            <a:r>
              <a:rPr lang="en-GB" b="1" dirty="0"/>
              <a:t>Clustering: </a:t>
            </a:r>
            <a:r>
              <a:rPr lang="en-GB" dirty="0"/>
              <a:t>cd-hit, </a:t>
            </a:r>
            <a:r>
              <a:rPr lang="en-GB" dirty="0" err="1"/>
              <a:t>Usearch</a:t>
            </a:r>
            <a:endParaRPr lang="en-GB" dirty="0"/>
          </a:p>
          <a:p>
            <a:r>
              <a:rPr lang="en-GB" b="1" dirty="0"/>
              <a:t>Most of Networking software</a:t>
            </a:r>
          </a:p>
          <a:p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5413676" y="-13312"/>
            <a:ext cx="27397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-h for human readable</a:t>
            </a:r>
          </a:p>
          <a:p>
            <a:r>
              <a:rPr lang="en-GB" dirty="0"/>
              <a:t>For more option: </a:t>
            </a:r>
            <a:r>
              <a:rPr lang="en-GB" b="1" dirty="0"/>
              <a:t>free man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119" y="2685180"/>
            <a:ext cx="5562600" cy="259054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119" y="5419597"/>
            <a:ext cx="9220200" cy="1123950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6148719" y="4022328"/>
            <a:ext cx="4782751" cy="5197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2500" b="1" dirty="0">
                <a:solidFill>
                  <a:schemeClr val="accent6">
                    <a:lumMod val="50000"/>
                  </a:schemeClr>
                </a:solidFill>
                <a:latin typeface="Book Antiqua" panose="02040602050305030304" pitchFamily="18" charset="0"/>
              </a:rPr>
              <a:t>Disk space info command: </a:t>
            </a:r>
            <a:r>
              <a:rPr lang="en-GB" sz="2500" b="1" dirty="0" err="1">
                <a:solidFill>
                  <a:schemeClr val="accent6">
                    <a:lumMod val="50000"/>
                  </a:schemeClr>
                </a:solidFill>
                <a:latin typeface="Book Antiqua" panose="02040602050305030304" pitchFamily="18" charset="0"/>
              </a:rPr>
              <a:t>df</a:t>
            </a:r>
            <a:r>
              <a:rPr lang="en-GB" sz="2500" b="1" dirty="0">
                <a:solidFill>
                  <a:schemeClr val="accent6">
                    <a:lumMod val="50000"/>
                  </a:schemeClr>
                </a:solidFill>
                <a:latin typeface="Book Antiqua" panose="02040602050305030304" pitchFamily="18" charset="0"/>
              </a:rPr>
              <a:t>/du</a:t>
            </a:r>
            <a:br>
              <a:rPr lang="en-GB" sz="2500" b="1" dirty="0">
                <a:solidFill>
                  <a:schemeClr val="accent6">
                    <a:lumMod val="50000"/>
                  </a:schemeClr>
                </a:solidFill>
                <a:latin typeface="Book Antiqua" panose="02040602050305030304" pitchFamily="18" charset="0"/>
              </a:rPr>
            </a:br>
            <a:endParaRPr lang="en-GB" sz="2500" b="1" dirty="0">
              <a:solidFill>
                <a:schemeClr val="accent6">
                  <a:lumMod val="50000"/>
                </a:schemeClr>
              </a:solidFill>
              <a:latin typeface="Book Antiqua" panose="0204060205030503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783538" y="4629391"/>
            <a:ext cx="39608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Assembler: </a:t>
            </a:r>
            <a:r>
              <a:rPr lang="en-GB" dirty="0"/>
              <a:t>Trinity, Spades, LG-Path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63561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9" grpId="0"/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6128426" cy="1019922"/>
          </a:xfrm>
        </p:spPr>
        <p:txBody>
          <a:bodyPr>
            <a:normAutofit/>
          </a:bodyPr>
          <a:lstStyle/>
          <a:p>
            <a:pPr algn="ctr"/>
            <a:r>
              <a:rPr lang="en-GB" sz="2600" b="1" dirty="0">
                <a:solidFill>
                  <a:schemeClr val="accent6">
                    <a:lumMod val="50000"/>
                  </a:schemeClr>
                </a:solidFill>
                <a:latin typeface="Book Antiqua" panose="02040602050305030304" pitchFamily="18" charset="0"/>
              </a:rPr>
              <a:t>OS info command: </a:t>
            </a:r>
            <a:r>
              <a:rPr lang="en-GB" sz="2600" b="1" dirty="0" err="1">
                <a:solidFill>
                  <a:schemeClr val="accent6">
                    <a:lumMod val="50000"/>
                  </a:schemeClr>
                </a:solidFill>
                <a:latin typeface="Book Antiqua" panose="02040602050305030304" pitchFamily="18" charset="0"/>
              </a:rPr>
              <a:t>uname</a:t>
            </a:r>
            <a:r>
              <a:rPr lang="en-GB" sz="2600" b="1" dirty="0">
                <a:solidFill>
                  <a:schemeClr val="accent6">
                    <a:lumMod val="50000"/>
                  </a:schemeClr>
                </a:solidFill>
                <a:latin typeface="Book Antiqua" panose="02040602050305030304" pitchFamily="18" charset="0"/>
              </a:rPr>
              <a:t>/</a:t>
            </a:r>
            <a:r>
              <a:rPr lang="en-GB" sz="2600" b="1" dirty="0" err="1">
                <a:solidFill>
                  <a:schemeClr val="accent6">
                    <a:lumMod val="50000"/>
                  </a:schemeClr>
                </a:solidFill>
                <a:latin typeface="Book Antiqua" panose="02040602050305030304" pitchFamily="18" charset="0"/>
              </a:rPr>
              <a:t>lsb_release</a:t>
            </a:r>
            <a:r>
              <a:rPr lang="en-GB" sz="2600" b="1" dirty="0">
                <a:solidFill>
                  <a:schemeClr val="accent6">
                    <a:lumMod val="50000"/>
                  </a:schemeClr>
                </a:solidFill>
                <a:latin typeface="Book Antiqua" panose="02040602050305030304" pitchFamily="18" charset="0"/>
              </a:rPr>
              <a:t> 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421" y="932098"/>
            <a:ext cx="5996554" cy="77047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21" y="3929712"/>
            <a:ext cx="4099059" cy="184728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421" y="2799072"/>
            <a:ext cx="3846140" cy="79268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64061" y="1674636"/>
            <a:ext cx="5460931" cy="1047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spcAft>
                <a:spcPts val="0"/>
              </a:spcAft>
            </a:pPr>
            <a:r>
              <a:rPr lang="en-GB" i="1" dirty="0">
                <a:solidFill>
                  <a:srgbClr val="00000A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Kernel name</a:t>
            </a:r>
            <a:r>
              <a:rPr lang="en-GB" dirty="0">
                <a:solidFill>
                  <a:srgbClr val="00000A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GB" i="1" dirty="0">
                <a:solidFill>
                  <a:srgbClr val="00000A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network node hostname</a:t>
            </a:r>
            <a:r>
              <a:rPr lang="en-GB" dirty="0">
                <a:solidFill>
                  <a:srgbClr val="00000A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GB" i="1" dirty="0">
                <a:solidFill>
                  <a:srgbClr val="00000A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kernel release date</a:t>
            </a:r>
            <a:r>
              <a:rPr lang="en-GB" dirty="0">
                <a:solidFill>
                  <a:srgbClr val="00000A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GB" i="1" dirty="0">
                <a:solidFill>
                  <a:srgbClr val="00000A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kernel version</a:t>
            </a:r>
            <a:r>
              <a:rPr lang="en-GB" dirty="0">
                <a:solidFill>
                  <a:srgbClr val="00000A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GB" i="1" dirty="0">
                <a:solidFill>
                  <a:srgbClr val="00000A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machine hardware name</a:t>
            </a:r>
            <a:r>
              <a:rPr lang="en-GB" dirty="0">
                <a:solidFill>
                  <a:srgbClr val="00000A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GB" i="1" dirty="0">
                <a:solidFill>
                  <a:srgbClr val="00000A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hardware platform</a:t>
            </a:r>
            <a:r>
              <a:rPr lang="en-GB" dirty="0">
                <a:solidFill>
                  <a:srgbClr val="00000A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GB" i="1" dirty="0">
                <a:solidFill>
                  <a:srgbClr val="00000A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operating system</a:t>
            </a:r>
            <a:endParaRPr lang="en-GB" dirty="0">
              <a:solidFill>
                <a:srgbClr val="00000A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6867727" y="193760"/>
            <a:ext cx="4727643" cy="6324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2600" b="1">
                <a:solidFill>
                  <a:schemeClr val="accent6">
                    <a:lumMod val="50000"/>
                  </a:schemeClr>
                </a:solidFill>
                <a:latin typeface="Book Antiqua" panose="02040602050305030304" pitchFamily="18" charset="0"/>
              </a:rPr>
              <a:t>System load and usages: top</a:t>
            </a:r>
            <a:endParaRPr lang="en-GB" sz="2600" b="1" dirty="0">
              <a:solidFill>
                <a:schemeClr val="accent6">
                  <a:lumMod val="50000"/>
                </a:schemeClr>
              </a:solidFill>
              <a:latin typeface="Book Antiqua" panose="02040602050305030304" pitchFamily="18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4369" y="1361872"/>
            <a:ext cx="5196428" cy="4220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888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1658472" y="173858"/>
            <a:ext cx="8937811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Black" panose="020B0A04020102020204" pitchFamily="34" charset="0"/>
              </a:rPr>
              <a:t>Unix file system</a:t>
            </a:r>
          </a:p>
        </p:txBody>
      </p:sp>
      <p:pic>
        <p:nvPicPr>
          <p:cNvPr id="1026" name="Picture 2" descr="https://media.geeksforgeeks.org/wp-content/cdn-uploads/unix-file-syste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7718" y="1165412"/>
            <a:ext cx="5815262" cy="5190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7360024" y="2107476"/>
            <a:ext cx="42907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contains data, text, or program instructions.</a:t>
            </a:r>
          </a:p>
        </p:txBody>
      </p:sp>
      <p:sp>
        <p:nvSpPr>
          <p:cNvPr id="6" name="Rectangle 5"/>
          <p:cNvSpPr/>
          <p:nvPr/>
        </p:nvSpPr>
        <p:spPr>
          <a:xfrm>
            <a:off x="7360024" y="2644157"/>
            <a:ext cx="46347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/>
              <a:t>Directories</a:t>
            </a:r>
            <a:r>
              <a:rPr lang="en-GB" dirty="0"/>
              <a:t> store both special and ordinary files</a:t>
            </a:r>
          </a:p>
        </p:txBody>
      </p:sp>
      <p:sp>
        <p:nvSpPr>
          <p:cNvPr id="7" name="Rectangle 6"/>
          <p:cNvSpPr/>
          <p:nvPr/>
        </p:nvSpPr>
        <p:spPr>
          <a:xfrm>
            <a:off x="7291373" y="3235399"/>
            <a:ext cx="490062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/>
              <a:t>Special files</a:t>
            </a:r>
            <a:r>
              <a:rPr lang="en-GB" dirty="0"/>
              <a:t> are used for device Input/Output(I/O)</a:t>
            </a:r>
          </a:p>
        </p:txBody>
      </p:sp>
      <p:sp>
        <p:nvSpPr>
          <p:cNvPr id="8" name="Rectangle 7"/>
          <p:cNvSpPr/>
          <p:nvPr/>
        </p:nvSpPr>
        <p:spPr>
          <a:xfrm>
            <a:off x="81430" y="3732040"/>
            <a:ext cx="381821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/>
              <a:t>Pipe</a:t>
            </a:r>
            <a:r>
              <a:rPr lang="en-GB" dirty="0"/>
              <a:t> acts a temporary file which hold data from one command until it is read by another.</a:t>
            </a:r>
          </a:p>
        </p:txBody>
      </p:sp>
      <p:sp>
        <p:nvSpPr>
          <p:cNvPr id="9" name="Rectangle 8"/>
          <p:cNvSpPr/>
          <p:nvPr/>
        </p:nvSpPr>
        <p:spPr>
          <a:xfrm>
            <a:off x="7418294" y="4363322"/>
            <a:ext cx="454510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/>
              <a:t>Socket </a:t>
            </a:r>
            <a:r>
              <a:rPr lang="en-GB" dirty="0"/>
              <a:t>is a special file which allows for advanced inter-process communication.</a:t>
            </a:r>
          </a:p>
          <a:p>
            <a:r>
              <a:rPr lang="en-GB" dirty="0"/>
              <a:t>Data streaming for local transactions to the filesystem.</a:t>
            </a:r>
          </a:p>
        </p:txBody>
      </p:sp>
      <p:sp>
        <p:nvSpPr>
          <p:cNvPr id="10" name="Rectangle 9"/>
          <p:cNvSpPr/>
          <p:nvPr/>
        </p:nvSpPr>
        <p:spPr>
          <a:xfrm>
            <a:off x="2474972" y="5782642"/>
            <a:ext cx="903642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/>
              <a:t>Symbolic link </a:t>
            </a:r>
            <a:r>
              <a:rPr lang="en-GB" dirty="0"/>
              <a:t>is used for referencing some other file of the file system. Symbolic link is also known as Soft link. It contains a text form of the path to the file it references</a:t>
            </a:r>
          </a:p>
        </p:txBody>
      </p:sp>
    </p:spTree>
    <p:extLst>
      <p:ext uri="{BB962C8B-B14F-4D97-AF65-F5344CB8AC3E}">
        <p14:creationId xmlns:p14="http://schemas.microsoft.com/office/powerpoint/2010/main" val="583186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0141" y="1048022"/>
            <a:ext cx="5990910" cy="413442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40658" y="201265"/>
            <a:ext cx="6768353" cy="67403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/>
              <a:t>/ (</a:t>
            </a:r>
            <a:r>
              <a:rPr lang="en-GB" dirty="0"/>
              <a:t> slash): character denotes the root of the filesystem tree.</a:t>
            </a:r>
          </a:p>
          <a:p>
            <a:r>
              <a:rPr lang="en-GB" b="1" dirty="0"/>
              <a:t>/bin (</a:t>
            </a:r>
            <a:r>
              <a:rPr lang="en-GB" dirty="0"/>
              <a:t>binaries): contains certain fundamental utilities</a:t>
            </a:r>
          </a:p>
          <a:p>
            <a:r>
              <a:rPr lang="en-GB" b="1" dirty="0"/>
              <a:t>/dev (</a:t>
            </a:r>
            <a:r>
              <a:rPr lang="en-GB" dirty="0"/>
              <a:t>devices): Contains file representations of peripheral devices</a:t>
            </a:r>
          </a:p>
          <a:p>
            <a:r>
              <a:rPr lang="en-GB" b="1" dirty="0"/>
              <a:t>/</a:t>
            </a:r>
            <a:r>
              <a:rPr lang="en-GB" b="1" dirty="0" err="1"/>
              <a:t>etc</a:t>
            </a:r>
            <a:r>
              <a:rPr lang="en-GB" b="1" dirty="0"/>
              <a:t> : </a:t>
            </a:r>
            <a:r>
              <a:rPr lang="en-GB" dirty="0"/>
              <a:t>Contains system-wide configuration files and system databases.</a:t>
            </a:r>
          </a:p>
          <a:p>
            <a:r>
              <a:rPr lang="en-GB" b="1" dirty="0"/>
              <a:t>/home : </a:t>
            </a:r>
            <a:r>
              <a:rPr lang="en-GB" dirty="0"/>
              <a:t>Contains the home directories for the users.</a:t>
            </a:r>
          </a:p>
          <a:p>
            <a:r>
              <a:rPr lang="en-GB" b="1" dirty="0"/>
              <a:t>/lib : </a:t>
            </a:r>
            <a:r>
              <a:rPr lang="en-GB" dirty="0"/>
              <a:t>Contains system libraries, and some critical files such as kernel modules or device drivers</a:t>
            </a:r>
          </a:p>
          <a:p>
            <a:r>
              <a:rPr lang="en-GB" b="1" dirty="0"/>
              <a:t>/</a:t>
            </a:r>
            <a:r>
              <a:rPr lang="en-GB" b="1" dirty="0" err="1"/>
              <a:t>usr</a:t>
            </a:r>
            <a:r>
              <a:rPr lang="en-GB" b="1" dirty="0"/>
              <a:t> : </a:t>
            </a:r>
            <a:r>
              <a:rPr lang="en-GB" dirty="0"/>
              <a:t>Originally the directory holding user home directories </a:t>
            </a:r>
          </a:p>
          <a:p>
            <a:endParaRPr lang="en-GB" dirty="0"/>
          </a:p>
          <a:p>
            <a:endParaRPr lang="sv-SE" dirty="0"/>
          </a:p>
          <a:p>
            <a:endParaRPr lang="sv-SE" dirty="0"/>
          </a:p>
          <a:p>
            <a:endParaRPr lang="sv-SE" dirty="0"/>
          </a:p>
          <a:p>
            <a:endParaRPr lang="sv-SE" dirty="0"/>
          </a:p>
          <a:p>
            <a:r>
              <a:rPr lang="en-GB" b="1" dirty="0"/>
              <a:t>/media : </a:t>
            </a:r>
            <a:r>
              <a:rPr lang="en-GB" dirty="0"/>
              <a:t>Default mount point for removable devices, such as USB sticks, media players, etc.</a:t>
            </a:r>
          </a:p>
          <a:p>
            <a:r>
              <a:rPr lang="en-GB" b="1" dirty="0"/>
              <a:t>/</a:t>
            </a:r>
            <a:r>
              <a:rPr lang="en-GB" b="1" dirty="0" err="1"/>
              <a:t>mnt</a:t>
            </a:r>
            <a:r>
              <a:rPr lang="en-GB" b="1" dirty="0"/>
              <a:t> (</a:t>
            </a:r>
            <a:r>
              <a:rPr lang="en-GB" dirty="0"/>
              <a:t>mount): Contains filesystem mount points. Used to access  multiple hard disks or hard disk partitions</a:t>
            </a:r>
          </a:p>
          <a:p>
            <a:r>
              <a:rPr lang="en-GB" b="1" dirty="0"/>
              <a:t>/proc : </a:t>
            </a:r>
            <a:r>
              <a:rPr lang="en-GB" dirty="0" err="1"/>
              <a:t>procfs</a:t>
            </a:r>
            <a:r>
              <a:rPr lang="en-GB" dirty="0"/>
              <a:t> virtual filesystem showing information about processes as files.</a:t>
            </a:r>
          </a:p>
          <a:p>
            <a:r>
              <a:rPr lang="en-GB" b="1" dirty="0"/>
              <a:t>/</a:t>
            </a:r>
            <a:r>
              <a:rPr lang="en-GB" b="1" dirty="0" err="1"/>
              <a:t>tmp</a:t>
            </a:r>
            <a:r>
              <a:rPr lang="en-GB" b="1" dirty="0"/>
              <a:t> : </a:t>
            </a:r>
            <a:r>
              <a:rPr lang="en-GB" dirty="0"/>
              <a:t>A place for temporary files.</a:t>
            </a:r>
          </a:p>
          <a:p>
            <a:r>
              <a:rPr lang="en-GB" b="1" dirty="0"/>
              <a:t>/root : </a:t>
            </a:r>
            <a:r>
              <a:rPr lang="en-GB" dirty="0"/>
              <a:t>The home directory for the </a:t>
            </a:r>
            <a:r>
              <a:rPr lang="en-GB" dirty="0" err="1"/>
              <a:t>superuser</a:t>
            </a:r>
            <a:r>
              <a:rPr lang="en-GB" dirty="0"/>
              <a:t> “root” (system administrator)</a:t>
            </a:r>
          </a:p>
          <a:p>
            <a:r>
              <a:rPr lang="en-GB" b="1" dirty="0"/>
              <a:t>/</a:t>
            </a:r>
            <a:r>
              <a:rPr lang="en-GB" b="1" dirty="0" err="1"/>
              <a:t>var</a:t>
            </a:r>
            <a:r>
              <a:rPr lang="en-GB" b="1" dirty="0"/>
              <a:t> : </a:t>
            </a:r>
            <a:r>
              <a:rPr lang="en-GB" dirty="0"/>
              <a:t>A short for “variable.” A place for files that may change often </a:t>
            </a:r>
            <a:r>
              <a:rPr lang="en-GB" dirty="0" err="1"/>
              <a:t>eg</a:t>
            </a:r>
            <a:r>
              <a:rPr lang="en-GB" dirty="0"/>
              <a:t>: print, </a:t>
            </a:r>
            <a:r>
              <a:rPr lang="en-GB" dirty="0" err="1"/>
              <a:t>mail,log</a:t>
            </a:r>
            <a:endParaRPr lang="sv-SE" dirty="0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7897906" y="201265"/>
            <a:ext cx="3944471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Black" panose="020B0A04020102020204" pitchFamily="34" charset="0"/>
              </a:rPr>
              <a:t>Unix file system</a:t>
            </a:r>
          </a:p>
        </p:txBody>
      </p:sp>
    </p:spTree>
    <p:extLst>
      <p:ext uri="{BB962C8B-B14F-4D97-AF65-F5344CB8AC3E}">
        <p14:creationId xmlns:p14="http://schemas.microsoft.com/office/powerpoint/2010/main" val="2498986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Shape 1"/>
          <p:cNvSpPr txBox="1"/>
          <p:nvPr/>
        </p:nvSpPr>
        <p:spPr>
          <a:xfrm>
            <a:off x="402771" y="338400"/>
            <a:ext cx="11647715" cy="602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Black"/>
              </a:rPr>
              <a:t>2</a:t>
            </a:r>
            <a:r>
              <a:rPr lang="en-US" sz="4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Black"/>
              </a:rPr>
              <a:t>. Project Management: </a:t>
            </a:r>
            <a:r>
              <a:rPr lang="en-US" sz="4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Black"/>
              </a:rPr>
              <a:t>Genomics Data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63" name="Picture 5"/>
          <p:cNvPicPr/>
          <p:nvPr/>
        </p:nvPicPr>
        <p:blipFill>
          <a:blip r:embed="rId2"/>
          <a:stretch/>
        </p:blipFill>
        <p:spPr>
          <a:xfrm>
            <a:off x="3573360" y="3158640"/>
            <a:ext cx="1518120" cy="1100160"/>
          </a:xfrm>
          <a:prstGeom prst="rect">
            <a:avLst/>
          </a:prstGeom>
          <a:ln>
            <a:noFill/>
          </a:ln>
        </p:spPr>
      </p:pic>
      <p:pic>
        <p:nvPicPr>
          <p:cNvPr id="64" name="Picture 6"/>
          <p:cNvPicPr/>
          <p:nvPr/>
        </p:nvPicPr>
        <p:blipFill>
          <a:blip r:embed="rId3"/>
          <a:stretch/>
        </p:blipFill>
        <p:spPr>
          <a:xfrm>
            <a:off x="4984200" y="4122720"/>
            <a:ext cx="1455120" cy="895320"/>
          </a:xfrm>
          <a:prstGeom prst="rect">
            <a:avLst/>
          </a:prstGeom>
          <a:ln>
            <a:noFill/>
          </a:ln>
        </p:spPr>
      </p:pic>
      <p:sp>
        <p:nvSpPr>
          <p:cNvPr id="65" name="Line 2"/>
          <p:cNvSpPr/>
          <p:nvPr/>
        </p:nvSpPr>
        <p:spPr>
          <a:xfrm>
            <a:off x="3688560" y="2944800"/>
            <a:ext cx="999720" cy="360"/>
          </a:xfrm>
          <a:prstGeom prst="line">
            <a:avLst/>
          </a:prstGeom>
          <a:ln w="3168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6" name="Line 3"/>
          <p:cNvSpPr/>
          <p:nvPr/>
        </p:nvSpPr>
        <p:spPr>
          <a:xfrm flipV="1">
            <a:off x="3694680" y="2938680"/>
            <a:ext cx="0" cy="198360"/>
          </a:xfrm>
          <a:prstGeom prst="line">
            <a:avLst/>
          </a:prstGeom>
          <a:ln w="3168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7" name="Line 4"/>
          <p:cNvSpPr/>
          <p:nvPr/>
        </p:nvSpPr>
        <p:spPr>
          <a:xfrm flipV="1">
            <a:off x="4680720" y="2938680"/>
            <a:ext cx="0" cy="198360"/>
          </a:xfrm>
          <a:prstGeom prst="line">
            <a:avLst/>
          </a:prstGeom>
          <a:ln w="3168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8" name="Line 5"/>
          <p:cNvSpPr/>
          <p:nvPr/>
        </p:nvSpPr>
        <p:spPr>
          <a:xfrm flipV="1">
            <a:off x="4116240" y="2746440"/>
            <a:ext cx="0" cy="198360"/>
          </a:xfrm>
          <a:prstGeom prst="line">
            <a:avLst/>
          </a:prstGeom>
          <a:ln w="3168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9" name="Line 6"/>
          <p:cNvSpPr/>
          <p:nvPr/>
        </p:nvSpPr>
        <p:spPr>
          <a:xfrm>
            <a:off x="5069520" y="3261960"/>
            <a:ext cx="870840" cy="360"/>
          </a:xfrm>
          <a:prstGeom prst="line">
            <a:avLst/>
          </a:prstGeom>
          <a:ln w="3168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0" name="Line 7"/>
          <p:cNvSpPr/>
          <p:nvPr/>
        </p:nvSpPr>
        <p:spPr>
          <a:xfrm flipV="1">
            <a:off x="5074560" y="3235320"/>
            <a:ext cx="0" cy="836640"/>
          </a:xfrm>
          <a:prstGeom prst="line">
            <a:avLst/>
          </a:prstGeom>
          <a:ln w="3168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1" name="Line 8"/>
          <p:cNvSpPr/>
          <p:nvPr/>
        </p:nvSpPr>
        <p:spPr>
          <a:xfrm flipV="1">
            <a:off x="5933880" y="3235320"/>
            <a:ext cx="0" cy="836640"/>
          </a:xfrm>
          <a:prstGeom prst="line">
            <a:avLst/>
          </a:prstGeom>
          <a:ln w="3168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2" name="Line 9"/>
          <p:cNvSpPr/>
          <p:nvPr/>
        </p:nvSpPr>
        <p:spPr>
          <a:xfrm flipV="1">
            <a:off x="5442120" y="2424960"/>
            <a:ext cx="0" cy="837000"/>
          </a:xfrm>
          <a:prstGeom prst="line">
            <a:avLst/>
          </a:prstGeom>
          <a:ln w="3168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3" name="Line 10"/>
          <p:cNvSpPr/>
          <p:nvPr/>
        </p:nvSpPr>
        <p:spPr>
          <a:xfrm>
            <a:off x="2291760" y="2967840"/>
            <a:ext cx="822960" cy="360"/>
          </a:xfrm>
          <a:prstGeom prst="line">
            <a:avLst/>
          </a:prstGeom>
          <a:ln w="3168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4" name="Line 11"/>
          <p:cNvSpPr/>
          <p:nvPr/>
        </p:nvSpPr>
        <p:spPr>
          <a:xfrm flipV="1">
            <a:off x="2296800" y="2955600"/>
            <a:ext cx="0" cy="381600"/>
          </a:xfrm>
          <a:prstGeom prst="line">
            <a:avLst/>
          </a:prstGeom>
          <a:ln w="3168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5" name="Line 12"/>
          <p:cNvSpPr/>
          <p:nvPr/>
        </p:nvSpPr>
        <p:spPr>
          <a:xfrm flipV="1">
            <a:off x="3108600" y="2955600"/>
            <a:ext cx="0" cy="381600"/>
          </a:xfrm>
          <a:prstGeom prst="line">
            <a:avLst/>
          </a:prstGeom>
          <a:ln w="3168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6" name="Line 13"/>
          <p:cNvSpPr/>
          <p:nvPr/>
        </p:nvSpPr>
        <p:spPr>
          <a:xfrm flipV="1">
            <a:off x="2643840" y="2585880"/>
            <a:ext cx="0" cy="381960"/>
          </a:xfrm>
          <a:prstGeom prst="line">
            <a:avLst/>
          </a:prstGeom>
          <a:ln w="3168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77" name="Picture 28"/>
          <p:cNvPicPr/>
          <p:nvPr/>
        </p:nvPicPr>
        <p:blipFill>
          <a:blip r:embed="rId4"/>
          <a:stretch/>
        </p:blipFill>
        <p:spPr>
          <a:xfrm>
            <a:off x="1634400" y="3337560"/>
            <a:ext cx="1908000" cy="1073880"/>
          </a:xfrm>
          <a:prstGeom prst="rect">
            <a:avLst/>
          </a:prstGeom>
          <a:ln>
            <a:noFill/>
          </a:ln>
        </p:spPr>
      </p:pic>
      <p:pic>
        <p:nvPicPr>
          <p:cNvPr id="78" name="Picture 29"/>
          <p:cNvPicPr/>
          <p:nvPr/>
        </p:nvPicPr>
        <p:blipFill>
          <a:blip r:embed="rId5"/>
          <a:stretch/>
        </p:blipFill>
        <p:spPr>
          <a:xfrm>
            <a:off x="681840" y="1350000"/>
            <a:ext cx="10458000" cy="1399680"/>
          </a:xfrm>
          <a:prstGeom prst="rect">
            <a:avLst/>
          </a:prstGeom>
          <a:ln>
            <a:noFill/>
          </a:ln>
        </p:spPr>
      </p:pic>
      <p:sp>
        <p:nvSpPr>
          <p:cNvPr id="79" name="Line 14"/>
          <p:cNvSpPr/>
          <p:nvPr/>
        </p:nvSpPr>
        <p:spPr>
          <a:xfrm>
            <a:off x="515160" y="4438080"/>
            <a:ext cx="3411720" cy="360"/>
          </a:xfrm>
          <a:prstGeom prst="line">
            <a:avLst/>
          </a:prstGeom>
          <a:ln w="3168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0" name="Line 15"/>
          <p:cNvSpPr/>
          <p:nvPr/>
        </p:nvSpPr>
        <p:spPr>
          <a:xfrm flipV="1">
            <a:off x="535680" y="4411440"/>
            <a:ext cx="0" cy="837000"/>
          </a:xfrm>
          <a:prstGeom prst="line">
            <a:avLst/>
          </a:prstGeom>
          <a:ln w="3168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1" name="Line 16"/>
          <p:cNvSpPr/>
          <p:nvPr/>
        </p:nvSpPr>
        <p:spPr>
          <a:xfrm flipV="1">
            <a:off x="3901680" y="4411440"/>
            <a:ext cx="0" cy="837000"/>
          </a:xfrm>
          <a:prstGeom prst="line">
            <a:avLst/>
          </a:prstGeom>
          <a:ln w="3168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2" name="Line 17"/>
          <p:cNvSpPr/>
          <p:nvPr/>
        </p:nvSpPr>
        <p:spPr>
          <a:xfrm flipH="1" flipV="1">
            <a:off x="1197720" y="2787840"/>
            <a:ext cx="4680" cy="1650240"/>
          </a:xfrm>
          <a:prstGeom prst="line">
            <a:avLst/>
          </a:prstGeom>
          <a:ln w="3168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3" name="Line 18"/>
          <p:cNvSpPr/>
          <p:nvPr/>
        </p:nvSpPr>
        <p:spPr>
          <a:xfrm flipV="1">
            <a:off x="2052360" y="4447440"/>
            <a:ext cx="2520" cy="649800"/>
          </a:xfrm>
          <a:prstGeom prst="line">
            <a:avLst/>
          </a:prstGeom>
          <a:ln w="3168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84" name="Picture 61"/>
          <p:cNvPicPr/>
          <p:nvPr/>
        </p:nvPicPr>
        <p:blipFill>
          <a:blip r:embed="rId6"/>
          <a:stretch/>
        </p:blipFill>
        <p:spPr>
          <a:xfrm>
            <a:off x="269280" y="4772520"/>
            <a:ext cx="4044600" cy="150444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670016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TextShape 1"/>
          <p:cNvSpPr txBox="1"/>
          <p:nvPr/>
        </p:nvSpPr>
        <p:spPr>
          <a:xfrm>
            <a:off x="945896" y="950286"/>
            <a:ext cx="10515240" cy="5576019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2400" b="1" strike="noStrike" spc="-1" dirty="0">
                <a:solidFill>
                  <a:srgbClr val="385623"/>
                </a:solidFill>
                <a:uFill>
                  <a:solidFill>
                    <a:srgbClr val="FFFFFF"/>
                  </a:solidFill>
                </a:uFill>
                <a:latin typeface="Book Antiqua"/>
              </a:rPr>
              <a:t>
</a:t>
            </a:r>
          </a:p>
          <a:p>
            <a:pPr>
              <a:lnSpc>
                <a:spcPct val="90000"/>
              </a:lnSpc>
            </a:pPr>
            <a:endParaRPr lang="en-US" sz="2400" b="1" spc="-1" dirty="0">
              <a:solidFill>
                <a:srgbClr val="385623"/>
              </a:solidFill>
              <a:uFill>
                <a:solidFill>
                  <a:srgbClr val="FFFFFF"/>
                </a:solidFill>
              </a:uFill>
              <a:latin typeface="Book Antiqua"/>
            </a:endParaRPr>
          </a:p>
          <a:p>
            <a:pPr>
              <a:lnSpc>
                <a:spcPct val="90000"/>
              </a:lnSpc>
            </a:pPr>
            <a:endParaRPr lang="en-US" sz="2400" b="1" strike="noStrike" spc="-1" dirty="0">
              <a:solidFill>
                <a:srgbClr val="385623"/>
              </a:solidFill>
              <a:uFill>
                <a:solidFill>
                  <a:srgbClr val="FFFFFF"/>
                </a:solidFill>
              </a:uFill>
              <a:latin typeface="Book Antiqua"/>
            </a:endParaRPr>
          </a:p>
          <a:p>
            <a:pPr>
              <a:lnSpc>
                <a:spcPct val="90000"/>
              </a:lnSpc>
            </a:pPr>
            <a:endParaRPr lang="en-US" sz="2400" b="1" spc="-1" dirty="0">
              <a:solidFill>
                <a:srgbClr val="385623"/>
              </a:solidFill>
              <a:uFill>
                <a:solidFill>
                  <a:srgbClr val="FFFFFF"/>
                </a:solidFill>
              </a:uFill>
              <a:latin typeface="Book Antiqua"/>
            </a:endParaRPr>
          </a:p>
          <a:p>
            <a:pPr>
              <a:lnSpc>
                <a:spcPct val="90000"/>
              </a:lnSpc>
            </a:pPr>
            <a:r>
              <a:rPr lang="en-US" sz="2400" b="1" strike="noStrike" spc="-1" dirty="0">
                <a:solidFill>
                  <a:srgbClr val="385623"/>
                </a:solidFill>
                <a:uFill>
                  <a:solidFill>
                    <a:srgbClr val="FFFFFF"/>
                  </a:solidFill>
                </a:uFill>
                <a:latin typeface="Book Antiqua"/>
              </a:rPr>
              <a:t>1. Working/current directory
</a:t>
            </a:r>
            <a:r>
              <a:rPr lang="en-US" sz="2400" b="1" spc="-1" dirty="0" err="1">
                <a:solidFill>
                  <a:srgbClr val="385623"/>
                </a:solidFill>
                <a:uFill>
                  <a:solidFill>
                    <a:srgbClr val="FFFFFF"/>
                  </a:solidFill>
                </a:uFill>
                <a:latin typeface="Book Antiqua"/>
              </a:rPr>
              <a:t>whoami</a:t>
            </a:r>
            <a:r>
              <a:rPr lang="en-US" sz="2400" b="1" spc="-1" dirty="0">
                <a:solidFill>
                  <a:srgbClr val="385623"/>
                </a:solidFill>
                <a:uFill>
                  <a:solidFill>
                    <a:srgbClr val="FFFFFF"/>
                  </a:solidFill>
                </a:uFill>
                <a:latin typeface="Book Antiqua"/>
              </a:rPr>
              <a:t>/</a:t>
            </a:r>
            <a:r>
              <a:rPr lang="en-US" sz="22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Book Antiqua"/>
              </a:rPr>
              <a:t>pwd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Book Antiqua"/>
              </a:rPr>
              <a:t>
</a:t>
            </a:r>
            <a:r>
              <a:rPr lang="en-US" sz="2400" b="1" strike="noStrike" spc="-1" dirty="0">
                <a:solidFill>
                  <a:srgbClr val="385623"/>
                </a:solidFill>
                <a:uFill>
                  <a:solidFill>
                    <a:srgbClr val="FFFFFF"/>
                  </a:solidFill>
                </a:uFill>
                <a:latin typeface="Book Antiqua"/>
              </a:rPr>
              <a:t>
2. Listing of files and folders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Book Antiqua"/>
              </a:rPr>
              <a:t>
Listing: </a:t>
            </a:r>
            <a:r>
              <a:rPr lang="en-US" sz="24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Book Antiqua"/>
              </a:rPr>
              <a:t>ls (-l/-h/-a) </a:t>
            </a:r>
            <a:r>
              <a:rPr lang="en-US" sz="2400" b="1" strike="noStrike" spc="-1" dirty="0">
                <a:solidFill>
                  <a:srgbClr val="385623"/>
                </a:solidFill>
                <a:uFill>
                  <a:solidFill>
                    <a:srgbClr val="FFFFFF"/>
                  </a:solidFill>
                </a:uFill>
                <a:latin typeface="Book Antiqua"/>
              </a:rPr>
              <a:t>
3. Make/remove of folder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Book Antiqua"/>
              </a:rPr>
              <a:t>
Make directory: </a:t>
            </a:r>
            <a:r>
              <a:rPr lang="en-US" sz="24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Book Antiqua"/>
              </a:rPr>
              <a:t>Mkdir</a:t>
            </a:r>
            <a:r>
              <a:rPr lang="en-US" sz="24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Book Antiqua"/>
              </a:rPr>
              <a:t> (-p/-v) 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Book Antiqua"/>
              </a:rPr>
              <a:t>
Remove directory: </a:t>
            </a:r>
            <a:r>
              <a:rPr lang="en-US" sz="24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Book Antiqua"/>
              </a:rPr>
              <a:t>Rmdir</a:t>
            </a:r>
            <a:r>
              <a:rPr lang="en-US" sz="24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Book Antiqua"/>
              </a:rPr>
              <a:t> (-f/-</a:t>
            </a:r>
            <a:r>
              <a:rPr lang="en-US" sz="24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Book Antiqua"/>
              </a:rPr>
              <a:t>i</a:t>
            </a:r>
            <a:r>
              <a:rPr lang="en-US" sz="24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Book Antiqua"/>
              </a:rPr>
              <a:t>/-r/-v)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Book Antiqua"/>
              </a:rPr>
              <a:t>
</a:t>
            </a:r>
            <a:r>
              <a:rPr lang="en-US" sz="2400" b="1" strike="noStrike" spc="-1" dirty="0">
                <a:solidFill>
                  <a:srgbClr val="385623"/>
                </a:solidFill>
                <a:uFill>
                  <a:solidFill>
                    <a:srgbClr val="FFFFFF"/>
                  </a:solidFill>
                </a:uFill>
                <a:latin typeface="Book Antiqua"/>
              </a:rPr>
              <a:t>4. Make/remove of files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Book Antiqua"/>
              </a:rPr>
              <a:t>
Create file: </a:t>
            </a:r>
            <a:r>
              <a:rPr lang="en-US" sz="24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Book Antiqua"/>
              </a:rPr>
              <a:t>Touch (empty file)/Nano/Vi/</a:t>
            </a:r>
            <a:r>
              <a:rPr lang="en-US" sz="24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Book Antiqua"/>
              </a:rPr>
              <a:t>gedit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Book Antiqua"/>
              </a:rPr>
              <a:t>
Remove: </a:t>
            </a:r>
            <a:r>
              <a:rPr lang="en-US" sz="24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Book Antiqua"/>
              </a:rPr>
              <a:t>rm</a:t>
            </a:r>
            <a:r>
              <a:rPr lang="en-US" sz="24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Book Antiqua"/>
              </a:rPr>
              <a:t> (-</a:t>
            </a:r>
            <a:r>
              <a:rPr lang="en-US" sz="24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Book Antiqua"/>
              </a:rPr>
              <a:t>i</a:t>
            </a:r>
            <a:r>
              <a:rPr lang="en-US" sz="24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Book Antiqua"/>
              </a:rPr>
              <a:t>/-v/-f)</a:t>
            </a:r>
          </a:p>
          <a:p>
            <a:pPr>
              <a:lnSpc>
                <a:spcPct val="90000"/>
              </a:lnSpc>
            </a:pPr>
            <a:endParaRPr lang="en-US" sz="2400" b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Book Antiqua"/>
            </a:endParaRPr>
          </a:p>
          <a:p>
            <a:pPr>
              <a:lnSpc>
                <a:spcPct val="90000"/>
              </a:lnSpc>
            </a:pPr>
            <a:r>
              <a:rPr lang="en-US" sz="2400" b="1" spc="-1" dirty="0">
                <a:solidFill>
                  <a:srgbClr val="385623"/>
                </a:solidFill>
                <a:uFill>
                  <a:solidFill>
                    <a:srgbClr val="FFFFFF"/>
                  </a:solidFill>
                </a:uFill>
                <a:latin typeface="Book Antiqua"/>
              </a:rPr>
              <a:t>5. Data checking 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Book Antiqua"/>
              </a:rPr>
              <a:t>
Md5sum </a:t>
            </a:r>
          </a:p>
          <a:p>
            <a:pPr>
              <a:lnSpc>
                <a:spcPct val="90000"/>
              </a:lnSpc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Book Antiqua"/>
              </a:rPr>
              <a:t>WC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Book Antiqua"/>
            </a:endParaRPr>
          </a:p>
          <a:p>
            <a:pPr>
              <a:lnSpc>
                <a:spcPct val="90000"/>
              </a:lnSpc>
            </a:pP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Book Antiqua"/>
              </a:rPr>
              <a:t>
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	</a:t>
            </a:r>
          </a:p>
          <a:p>
            <a:pPr>
              <a:lnSpc>
                <a:spcPct val="90000"/>
              </a:lnSpc>
            </a:pP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Book Antiqua"/>
              </a:rPr>
              <a:t>
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86" name="CustomShape 2"/>
          <p:cNvSpPr/>
          <p:nvPr/>
        </p:nvSpPr>
        <p:spPr>
          <a:xfrm>
            <a:off x="838080" y="2589840"/>
            <a:ext cx="10515240" cy="78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7" name="CustomShape 3"/>
          <p:cNvSpPr/>
          <p:nvPr/>
        </p:nvSpPr>
        <p:spPr>
          <a:xfrm>
            <a:off x="2805480" y="114480"/>
            <a:ext cx="10515240" cy="701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8" name="CustomShape 4"/>
          <p:cNvSpPr/>
          <p:nvPr/>
        </p:nvSpPr>
        <p:spPr>
          <a:xfrm>
            <a:off x="838080" y="91440"/>
            <a:ext cx="10515240" cy="701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2800" b="1" strike="noStrike" spc="-1" dirty="0">
                <a:solidFill>
                  <a:srgbClr val="385623"/>
                </a:solidFill>
                <a:uFill>
                  <a:solidFill>
                    <a:srgbClr val="FFFFFF"/>
                  </a:solidFill>
                </a:uFill>
                <a:latin typeface="Book Antiqua"/>
              </a:rPr>
              <a:t>A. Listing, creation, removal and listing of file and folder </a:t>
            </a:r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2688626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7572" y="550953"/>
            <a:ext cx="6379027" cy="4848362"/>
          </a:xfrm>
        </p:spPr>
        <p:txBody>
          <a:bodyPr>
            <a:normAutofit/>
          </a:bodyPr>
          <a:lstStyle/>
          <a:p>
            <a:r>
              <a:rPr lang="sv-SE" sz="3200" b="1" dirty="0"/>
              <a:t>Interaction with computer </a:t>
            </a:r>
          </a:p>
          <a:p>
            <a:pPr lvl="2"/>
            <a:r>
              <a:rPr lang="sv-SE" sz="3200" dirty="0"/>
              <a:t> Windows and MacOS i.e. GUI</a:t>
            </a:r>
          </a:p>
          <a:p>
            <a:r>
              <a:rPr lang="sv-SE" sz="3200" b="1" dirty="0" err="1"/>
              <a:t>Exploit</a:t>
            </a:r>
            <a:r>
              <a:rPr lang="sv-SE" sz="3200" b="1" dirty="0"/>
              <a:t> computer system </a:t>
            </a:r>
          </a:p>
          <a:p>
            <a:pPr lvl="2"/>
            <a:r>
              <a:rPr lang="sv-SE" sz="3200" dirty="0"/>
              <a:t>i.e.  Command line </a:t>
            </a:r>
          </a:p>
          <a:p>
            <a:r>
              <a:rPr lang="sv-SE" sz="3200" b="1" dirty="0"/>
              <a:t>What is command line ?</a:t>
            </a:r>
          </a:p>
          <a:p>
            <a:pPr lvl="2"/>
            <a:r>
              <a:rPr lang="sv-SE" sz="3200" dirty="0"/>
              <a:t>Name of command on terminal</a:t>
            </a:r>
          </a:p>
          <a:p>
            <a:pPr lvl="2"/>
            <a:r>
              <a:rPr lang="sv-SE" sz="3200" dirty="0"/>
              <a:t>Get output on terminal</a:t>
            </a:r>
          </a:p>
          <a:p>
            <a:pPr lvl="2"/>
            <a:r>
              <a:rPr lang="sv-SE" sz="3200" dirty="0"/>
              <a:t>Everything is text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8735" y="550953"/>
            <a:ext cx="1606323" cy="14181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6450" y="718457"/>
            <a:ext cx="1934157" cy="108312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1219" y="3410462"/>
            <a:ext cx="1405231" cy="1128881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39486" y="5798269"/>
            <a:ext cx="11832771" cy="582605"/>
          </a:xfrm>
        </p:spPr>
        <p:txBody>
          <a:bodyPr>
            <a:normAutofit/>
          </a:bodyPr>
          <a:lstStyle/>
          <a:p>
            <a:pPr algn="ctr"/>
            <a:r>
              <a:rPr lang="en-GB" sz="3200" dirty="0">
                <a:solidFill>
                  <a:srgbClr val="002060"/>
                </a:solidFill>
                <a:latin typeface="Arial Black" panose="020B0A04020102020204" pitchFamily="34" charset="0"/>
              </a:rPr>
              <a:t>Why Unix is Essential for Biologist?</a:t>
            </a:r>
          </a:p>
        </p:txBody>
      </p:sp>
    </p:spTree>
    <p:extLst>
      <p:ext uri="{BB962C8B-B14F-4D97-AF65-F5344CB8AC3E}">
        <p14:creationId xmlns:p14="http://schemas.microsoft.com/office/powerpoint/2010/main" val="414121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extShape 1"/>
          <p:cNvSpPr txBox="1"/>
          <p:nvPr/>
        </p:nvSpPr>
        <p:spPr>
          <a:xfrm>
            <a:off x="838080" y="15411"/>
            <a:ext cx="10515240" cy="7012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2800" b="1" strike="noStrike" spc="-1" dirty="0">
                <a:solidFill>
                  <a:srgbClr val="385623"/>
                </a:solidFill>
                <a:uFill>
                  <a:solidFill>
                    <a:srgbClr val="FFFFFF"/>
                  </a:solidFill>
                </a:uFill>
                <a:latin typeface="Book Antiqua"/>
              </a:rPr>
              <a:t>B: Navigation of file and folders 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90" name="TextShape 2"/>
          <p:cNvSpPr txBox="1"/>
          <p:nvPr/>
        </p:nvSpPr>
        <p:spPr>
          <a:xfrm>
            <a:off x="838080" y="644979"/>
            <a:ext cx="10515240" cy="609648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228600" indent="-22824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Book Antiqua"/>
              </a:rPr>
              <a:t>Directories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685800" lvl="1" indent="-2282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Book Antiqua"/>
              </a:rPr>
              <a:t>Present working directories: pwd</a:t>
            </a:r>
            <a:endParaRPr lang="en-US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685800" lvl="1" indent="-2282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Book Antiqua"/>
              </a:rPr>
              <a:t>Special directories:</a:t>
            </a:r>
            <a:endParaRPr lang="en-US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1143000" lvl="2" indent="-2282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0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Book Antiqua"/>
              </a:rPr>
              <a:t>Root directory (/): highest directory in system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1143000" lvl="2" indent="-2282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0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Book Antiqua"/>
              </a:rPr>
              <a:t>Home directory(~): home directory of user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1143000" lvl="2" indent="-2282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0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Book Antiqua"/>
              </a:rPr>
              <a:t>Current directory(.): where you are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1143000" lvl="2" indent="-2282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0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Book Antiqua"/>
              </a:rPr>
              <a:t>Parent directory (..): one directory before current directory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228600" indent="-22824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Book Antiqua"/>
              </a:rPr>
              <a:t>Path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685800" lvl="1" indent="-2282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Book Antiqua"/>
              </a:rPr>
              <a:t>Absolute path: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Book Antiqua"/>
              </a:rPr>
              <a:t>i.e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Book Antiqua"/>
              </a:rPr>
              <a:t> start from root/home directories</a:t>
            </a:r>
            <a:endParaRPr lang="en-US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685800" lvl="1" indent="-2282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Book Antiqua"/>
              </a:rPr>
              <a:t>Relative path: i.e. start from current/parent directories</a:t>
            </a:r>
            <a:endParaRPr lang="en-US" sz="2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457560" lvl="1">
              <a:lnSpc>
                <a:spcPct val="100000"/>
              </a:lnSpc>
              <a:buClr>
                <a:srgbClr val="000000"/>
              </a:buClr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228600" indent="-22824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Book Antiqua"/>
              </a:rPr>
              <a:t>Command for move, copy, rename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685800" lvl="1" indent="-228240"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Book Antiqua"/>
              </a:rPr>
              <a:t>Move: </a:t>
            </a:r>
            <a:r>
              <a:rPr lang="en-US" sz="24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Book Antiqua"/>
              </a:rPr>
              <a:t>mv (-</a:t>
            </a:r>
            <a:r>
              <a:rPr lang="en-US" sz="24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Book Antiqua"/>
              </a:rPr>
              <a:t>i</a:t>
            </a:r>
            <a:r>
              <a:rPr lang="en-US" sz="24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Book Antiqua"/>
              </a:rPr>
              <a:t>/-f/-u/-n) </a:t>
            </a:r>
          </a:p>
          <a:p>
            <a:pPr marL="1143000" lvl="2" indent="-228240">
              <a:buClr>
                <a:srgbClr val="000000"/>
              </a:buClr>
              <a:buFont typeface="Arial"/>
              <a:buChar char="•"/>
            </a:pPr>
            <a:r>
              <a:rPr lang="en-US" sz="24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Book Antiqua"/>
              </a:rPr>
              <a:t>mv path/source file destination path/</a:t>
            </a:r>
            <a:endParaRPr lang="en-US" sz="2400" strike="noStrike" spc="-1" dirty="0">
              <a:solidFill>
                <a:srgbClr val="FF0000"/>
              </a:solidFill>
              <a:uFill>
                <a:solidFill>
                  <a:srgbClr val="FFFFFF"/>
                </a:solidFill>
              </a:uFill>
              <a:latin typeface="Book Antiqua"/>
            </a:endParaRPr>
          </a:p>
          <a:p>
            <a:pPr marL="1143000" lvl="2" indent="-228240">
              <a:buClr>
                <a:srgbClr val="000000"/>
              </a:buClr>
              <a:buFont typeface="Arial"/>
              <a:buChar char="•"/>
            </a:pPr>
            <a:r>
              <a:rPr lang="en-US" sz="2000" dirty="0">
                <a:latin typeface="Courier New" pitchFamily="49" charset="0"/>
                <a:cs typeface="Courier New" pitchFamily="49" charset="0"/>
              </a:rPr>
              <a:t>mv stupidname.txt bettername.txt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	 - change name </a:t>
            </a:r>
            <a:endParaRPr lang="en-US" sz="2000" b="1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685800" lvl="1" indent="-2282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Book Antiqua"/>
              </a:rPr>
              <a:t>Copy: </a:t>
            </a:r>
            <a:r>
              <a:rPr lang="en-US" sz="24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Book Antiqua"/>
              </a:rPr>
              <a:t>cp</a:t>
            </a:r>
            <a:r>
              <a:rPr lang="en-US" sz="24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Book Antiqua"/>
              </a:rPr>
              <a:t>/</a:t>
            </a:r>
            <a:r>
              <a:rPr lang="en-US" sz="24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Book Antiqua"/>
              </a:rPr>
              <a:t>scp</a:t>
            </a:r>
            <a:r>
              <a:rPr lang="en-US" sz="24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Book Antiqua"/>
              </a:rPr>
              <a:t> (-</a:t>
            </a:r>
            <a:r>
              <a:rPr lang="en-US" sz="24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Book Antiqua"/>
              </a:rPr>
              <a:t>i</a:t>
            </a:r>
            <a:r>
              <a:rPr lang="en-US" sz="24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Book Antiqua"/>
              </a:rPr>
              <a:t>/-f/-u/-s/-r) </a:t>
            </a:r>
          </a:p>
          <a:p>
            <a:pPr marL="1143000" lvl="2" indent="-228240">
              <a:buClr>
                <a:srgbClr val="000000"/>
              </a:buClr>
              <a:buFont typeface="Arial"/>
              <a:buChar char="•"/>
            </a:pP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cp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 stupidname.txt bettername.txt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	</a:t>
            </a:r>
            <a:endParaRPr lang="en-US" sz="2000" b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1143000" lvl="2" indent="-228240">
              <a:buClr>
                <a:srgbClr val="000000"/>
              </a:buClr>
              <a:buFont typeface="Arial"/>
              <a:buChar char="•"/>
            </a:pPr>
            <a:endParaRPr lang="en-US" sz="2000" b="1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80154237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extShape 1"/>
          <p:cNvSpPr txBox="1"/>
          <p:nvPr/>
        </p:nvSpPr>
        <p:spPr>
          <a:xfrm>
            <a:off x="838080" y="365040"/>
            <a:ext cx="10515240" cy="7012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2800" b="1" strike="noStrike" spc="-1">
                <a:solidFill>
                  <a:srgbClr val="385623"/>
                </a:solidFill>
                <a:uFill>
                  <a:solidFill>
                    <a:srgbClr val="FFFFFF"/>
                  </a:solidFill>
                </a:uFill>
                <a:latin typeface="Book Antiqua"/>
              </a:rPr>
              <a:t>C: File reading and writing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92" name="TextShape 2"/>
          <p:cNvSpPr txBox="1"/>
          <p:nvPr/>
        </p:nvSpPr>
        <p:spPr>
          <a:xfrm>
            <a:off x="838080" y="1174320"/>
            <a:ext cx="10515240" cy="27183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228600" indent="-22824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Book Antiqua"/>
              </a:rPr>
              <a:t>Reading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685800" lvl="1" indent="-2282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4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Book Antiqua"/>
              </a:rPr>
              <a:t>Cat (cat asd.txt)</a:t>
            </a:r>
            <a:endParaRPr lang="en-US" sz="2000" b="1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685800" lvl="1" indent="-2282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4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Book Antiqua"/>
              </a:rPr>
              <a:t>Less/More(-d) (less/more asd.txt)</a:t>
            </a:r>
            <a:endParaRPr lang="en-US" sz="2000" b="1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685800" lvl="1" indent="-2282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4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Book Antiqua"/>
              </a:rPr>
              <a:t>Head/Tail (head/tail asd.txt)</a:t>
            </a:r>
            <a:endParaRPr lang="en-US" sz="2000" b="1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228600" indent="-22824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Book Antiqua"/>
              </a:rPr>
              <a:t>Writing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685800" lvl="1" indent="-2282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4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Book Antiqua"/>
              </a:rPr>
              <a:t>gedit</a:t>
            </a:r>
            <a:r>
              <a:rPr lang="en-US" sz="24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Book Antiqua"/>
              </a:rPr>
              <a:t>/vi/</a:t>
            </a:r>
            <a:r>
              <a:rPr lang="en-US" sz="24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Book Antiqua"/>
              </a:rPr>
              <a:t>nano</a:t>
            </a:r>
            <a:r>
              <a:rPr lang="en-US" sz="24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Book Antiqua"/>
              </a:rPr>
              <a:t> </a:t>
            </a:r>
            <a:endParaRPr lang="en-US" sz="2000" b="1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93" name="CustomShape 3"/>
          <p:cNvSpPr/>
          <p:nvPr/>
        </p:nvSpPr>
        <p:spPr>
          <a:xfrm>
            <a:off x="838080" y="3542040"/>
            <a:ext cx="10515240" cy="701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2800" b="1" strike="noStrike" spc="-1" dirty="0">
                <a:solidFill>
                  <a:srgbClr val="385623"/>
                </a:solidFill>
                <a:uFill>
                  <a:solidFill>
                    <a:srgbClr val="FFFFFF"/>
                  </a:solidFill>
                </a:uFill>
                <a:latin typeface="Book Antiqua"/>
              </a:rPr>
              <a:t>D: Compress and decompress</a:t>
            </a:r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" name="CustomShape 4"/>
          <p:cNvSpPr/>
          <p:nvPr/>
        </p:nvSpPr>
        <p:spPr>
          <a:xfrm>
            <a:off x="748433" y="4136542"/>
            <a:ext cx="10515240" cy="1707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marL="685800" lvl="1" indent="-2282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Book Antiqua"/>
              </a:rPr>
              <a:t>Zip</a:t>
            </a:r>
          </a:p>
          <a:p>
            <a:pPr marL="685800" lvl="1" indent="-228240">
              <a:buClr>
                <a:srgbClr val="000000"/>
              </a:buClr>
              <a:buFont typeface="Arial"/>
              <a:buChar char="•"/>
            </a:pP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Book Antiqua"/>
              </a:rPr>
              <a:t>Gzip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Book Antiqua"/>
              </a:rPr>
              <a:t> [c,-k]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Book Antiqua"/>
            </a:endParaRPr>
          </a:p>
          <a:p>
            <a:pPr marL="685800" lvl="1" indent="-228240">
              <a:buClr>
                <a:srgbClr val="000000"/>
              </a:buClr>
              <a:buFont typeface="Arial"/>
              <a:buChar char="•"/>
            </a:pPr>
            <a:r>
              <a:rPr lang="en-US" sz="28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Book Antiqua"/>
              </a:rPr>
              <a:t>tar [-</a:t>
            </a:r>
            <a:r>
              <a:rPr lang="en-US" sz="2800" b="1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Book Antiqua"/>
              </a:rPr>
              <a:t>czvf</a:t>
            </a:r>
            <a:r>
              <a:rPr lang="en-US" sz="28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Book Antiqua"/>
              </a:rPr>
              <a:t>] </a:t>
            </a:r>
            <a:r>
              <a:rPr lang="en-US" sz="2800" b="1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Book Antiqua"/>
              </a:rPr>
              <a:t>compressed_file_name</a:t>
            </a:r>
            <a:r>
              <a:rPr lang="en-US" sz="28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Book Antiqua"/>
              </a:rPr>
              <a:t> </a:t>
            </a:r>
            <a:r>
              <a:rPr lang="en-US" sz="2800" b="1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Book Antiqua"/>
              </a:rPr>
              <a:t>Source_file_name</a:t>
            </a:r>
            <a:endParaRPr lang="en-US" sz="32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685800" lvl="1" indent="-2282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" name="CustomShape 3"/>
          <p:cNvSpPr/>
          <p:nvPr/>
        </p:nvSpPr>
        <p:spPr>
          <a:xfrm>
            <a:off x="838080" y="5838531"/>
            <a:ext cx="10515240" cy="701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2800" b="1" spc="-1" dirty="0">
                <a:solidFill>
                  <a:srgbClr val="385623"/>
                </a:solidFill>
                <a:uFill>
                  <a:solidFill>
                    <a:srgbClr val="FFFFFF"/>
                  </a:solidFill>
                </a:uFill>
                <a:latin typeface="Book Antiqua"/>
              </a:rPr>
              <a:t>E</a:t>
            </a:r>
            <a:r>
              <a:rPr lang="en-US" sz="2800" b="1" strike="noStrike" spc="-1" dirty="0">
                <a:solidFill>
                  <a:srgbClr val="385623"/>
                </a:solidFill>
                <a:uFill>
                  <a:solidFill>
                    <a:srgbClr val="FFFFFF"/>
                  </a:solidFill>
                </a:uFill>
                <a:latin typeface="Book Antiqua"/>
              </a:rPr>
              <a:t>: File</a:t>
            </a:r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40688843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802275"/>
              </p:ext>
            </p:extLst>
          </p:nvPr>
        </p:nvGraphicFramePr>
        <p:xfrm>
          <a:off x="1272987" y="654424"/>
          <a:ext cx="8319247" cy="516375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7068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524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600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7112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 Program</a:t>
                      </a:r>
                      <a:endParaRPr lang="en-GB" sz="1800" dirty="0">
                        <a:solidFill>
                          <a:srgbClr val="00000A"/>
                        </a:solidFill>
                        <a:effectLst/>
                        <a:latin typeface="Liberation Serif"/>
                        <a:ea typeface="Noto Sans CJK SC Regular"/>
                        <a:cs typeface="FreeSans"/>
                      </a:endParaRPr>
                    </a:p>
                  </a:txBody>
                  <a:tcPr marL="13335" marR="34925" marT="34925" marB="34925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Compression</a:t>
                      </a:r>
                      <a:endParaRPr lang="en-GB" sz="1800">
                        <a:solidFill>
                          <a:srgbClr val="00000A"/>
                        </a:solidFill>
                        <a:effectLst/>
                        <a:latin typeface="Liberation Serif"/>
                        <a:ea typeface="Noto Sans CJK SC Regular"/>
                        <a:cs typeface="FreeSans"/>
                      </a:endParaRPr>
                    </a:p>
                  </a:txBody>
                  <a:tcPr marL="13335" marR="34925" marT="34925" marB="34925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Decompression</a:t>
                      </a:r>
                      <a:endParaRPr lang="en-GB" sz="1800">
                        <a:solidFill>
                          <a:srgbClr val="00000A"/>
                        </a:solidFill>
                        <a:effectLst/>
                        <a:latin typeface="Liberation Serif"/>
                        <a:ea typeface="Noto Sans CJK SC Regular"/>
                        <a:cs typeface="FreeSans"/>
                      </a:endParaRPr>
                    </a:p>
                  </a:txBody>
                  <a:tcPr marL="13335" marR="34925" marT="34925" marB="349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9388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effectLst/>
                        </a:rPr>
                        <a:t>gzip</a:t>
                      </a:r>
                      <a:endParaRPr lang="en-GB" sz="1800" dirty="0">
                        <a:solidFill>
                          <a:srgbClr val="00000A"/>
                        </a:solidFill>
                        <a:effectLst/>
                        <a:latin typeface="Liberation Serif"/>
                        <a:ea typeface="Noto Sans CJK SC Regular"/>
                        <a:cs typeface="FreeSans"/>
                      </a:endParaRPr>
                    </a:p>
                  </a:txBody>
                  <a:tcPr marL="13335" marR="34925" marT="34925" marB="34925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gzip {filename}</a:t>
                      </a:r>
                      <a:endParaRPr lang="en-GB" sz="1800"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gzip mydata.doc</a:t>
                      </a:r>
                      <a:endParaRPr lang="en-GB" sz="1800">
                        <a:solidFill>
                          <a:srgbClr val="00000A"/>
                        </a:solidFill>
                        <a:effectLst/>
                        <a:latin typeface="Liberation Serif"/>
                        <a:ea typeface="Noto Sans CJK SC Regular"/>
                        <a:cs typeface="FreeSans"/>
                      </a:endParaRPr>
                    </a:p>
                  </a:txBody>
                  <a:tcPr marL="13335" marR="34925" marT="34925" marB="34925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gzip -d {.gz file}</a:t>
                      </a:r>
                      <a:endParaRPr lang="en-GB" sz="1800"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gzip -d mydata.doc.gz</a:t>
                      </a:r>
                      <a:endParaRPr lang="en-GB" sz="1800"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gunzip {.gz file}</a:t>
                      </a:r>
                      <a:endParaRPr lang="en-GB" sz="1800"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gunzip mydata.doc.gz</a:t>
                      </a:r>
                      <a:endParaRPr lang="en-GB" sz="1800">
                        <a:solidFill>
                          <a:srgbClr val="00000A"/>
                        </a:solidFill>
                        <a:effectLst/>
                        <a:latin typeface="Liberation Serif"/>
                        <a:ea typeface="Noto Sans CJK SC Regular"/>
                        <a:cs typeface="FreeSans"/>
                      </a:endParaRPr>
                    </a:p>
                  </a:txBody>
                  <a:tcPr marL="13335" marR="34925" marT="34925" marB="349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9388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bzip2</a:t>
                      </a:r>
                      <a:endParaRPr lang="en-GB" sz="1800">
                        <a:solidFill>
                          <a:srgbClr val="00000A"/>
                        </a:solidFill>
                        <a:effectLst/>
                        <a:latin typeface="Liberation Serif"/>
                        <a:ea typeface="Noto Sans CJK SC Regular"/>
                        <a:cs typeface="FreeSans"/>
                      </a:endParaRPr>
                    </a:p>
                  </a:txBody>
                  <a:tcPr marL="13335" marR="34925" marT="34925" marB="34925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bzip2 {filename}</a:t>
                      </a:r>
                      <a:endParaRPr lang="en-GB" sz="1800" dirty="0"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bzip2 mydata.doc</a:t>
                      </a:r>
                      <a:endParaRPr lang="en-GB" sz="1800" dirty="0">
                        <a:solidFill>
                          <a:srgbClr val="00000A"/>
                        </a:solidFill>
                        <a:effectLst/>
                        <a:latin typeface="Liberation Serif"/>
                        <a:ea typeface="Noto Sans CJK SC Regular"/>
                        <a:cs typeface="FreeSans"/>
                      </a:endParaRPr>
                    </a:p>
                  </a:txBody>
                  <a:tcPr marL="13335" marR="34925" marT="34925" marB="34925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bzip2 -d {.bz2-file}</a:t>
                      </a:r>
                      <a:endParaRPr lang="en-GB" sz="1800"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bzip2 -d mydata.doc.bz2</a:t>
                      </a:r>
                      <a:br>
                        <a:rPr lang="en-US" sz="1800">
                          <a:effectLst/>
                        </a:rPr>
                      </a:br>
                      <a:r>
                        <a:rPr lang="en-US" sz="1800">
                          <a:effectLst/>
                        </a:rPr>
                        <a:t>bunzip2 {.bz2-file}</a:t>
                      </a:r>
                      <a:endParaRPr lang="en-GB" sz="1800"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bunzip mydata.doc.gz</a:t>
                      </a:r>
                      <a:endParaRPr lang="en-GB" sz="1800">
                        <a:solidFill>
                          <a:srgbClr val="00000A"/>
                        </a:solidFill>
                        <a:effectLst/>
                        <a:latin typeface="Liberation Serif"/>
                        <a:ea typeface="Noto Sans CJK SC Regular"/>
                        <a:cs typeface="FreeSans"/>
                      </a:endParaRPr>
                    </a:p>
                  </a:txBody>
                  <a:tcPr marL="13335" marR="34925" marT="34925" marB="349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204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zip</a:t>
                      </a:r>
                      <a:endParaRPr lang="en-GB" sz="1800">
                        <a:solidFill>
                          <a:srgbClr val="00000A"/>
                        </a:solidFill>
                        <a:effectLst/>
                        <a:latin typeface="Liberation Serif"/>
                        <a:ea typeface="Noto Sans CJK SC Regular"/>
                        <a:cs typeface="FreeSans"/>
                      </a:endParaRPr>
                    </a:p>
                  </a:txBody>
                  <a:tcPr marL="13335" marR="34925" marT="34925" marB="34925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zip {.zip-filename} {filename-to-compress}</a:t>
                      </a:r>
                      <a:endParaRPr lang="en-GB" sz="1800"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zip mydata.zip mydata.doc</a:t>
                      </a:r>
                      <a:endParaRPr lang="en-GB" sz="1800">
                        <a:solidFill>
                          <a:srgbClr val="00000A"/>
                        </a:solidFill>
                        <a:effectLst/>
                        <a:latin typeface="Liberation Serif"/>
                        <a:ea typeface="Noto Sans CJK SC Regular"/>
                        <a:cs typeface="FreeSans"/>
                      </a:endParaRPr>
                    </a:p>
                  </a:txBody>
                  <a:tcPr marL="13335" marR="34925" marT="34925" marB="34925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unzip {.zip file}</a:t>
                      </a:r>
                      <a:endParaRPr lang="en-GB" sz="1800"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unzip file.zip</a:t>
                      </a:r>
                      <a:endParaRPr lang="en-GB" sz="1800">
                        <a:solidFill>
                          <a:srgbClr val="00000A"/>
                        </a:solidFill>
                        <a:effectLst/>
                        <a:latin typeface="Liberation Serif"/>
                        <a:ea typeface="Noto Sans CJK SC Regular"/>
                        <a:cs typeface="FreeSans"/>
                      </a:endParaRPr>
                    </a:p>
                  </a:txBody>
                  <a:tcPr marL="13335" marR="34925" marT="34925" marB="349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1204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tar</a:t>
                      </a:r>
                      <a:endParaRPr lang="en-GB" sz="1800" dirty="0">
                        <a:solidFill>
                          <a:srgbClr val="00000A"/>
                        </a:solidFill>
                        <a:effectLst/>
                        <a:latin typeface="Liberation Serif"/>
                        <a:ea typeface="Noto Sans CJK SC Regular"/>
                        <a:cs typeface="FreeSans"/>
                      </a:endParaRPr>
                    </a:p>
                  </a:txBody>
                  <a:tcPr marL="13335" marR="34925" marT="34925" marB="34925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tar [-czvf] name-of-archive.tar.gz stuff</a:t>
                      </a:r>
                      <a:endParaRPr lang="en-GB" sz="1800"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tar -cjvf archive.tar.bz2 stuff</a:t>
                      </a:r>
                      <a:endParaRPr lang="en-GB" sz="1800">
                        <a:solidFill>
                          <a:srgbClr val="00000A"/>
                        </a:solidFill>
                        <a:effectLst/>
                        <a:latin typeface="Liberation Mono"/>
                        <a:ea typeface="Nimbus Mono L"/>
                        <a:cs typeface="Liberation Mono"/>
                      </a:endParaRPr>
                    </a:p>
                  </a:txBody>
                  <a:tcPr marL="13335" marR="34925" marT="34925" marB="34925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tar -</a:t>
                      </a:r>
                      <a:r>
                        <a:rPr lang="en-US" sz="1800" dirty="0" err="1">
                          <a:effectLst/>
                        </a:rPr>
                        <a:t>xzvf</a:t>
                      </a:r>
                      <a:r>
                        <a:rPr lang="en-US" sz="1800" dirty="0">
                          <a:effectLst/>
                        </a:rPr>
                        <a:t> archive.tar.gz</a:t>
                      </a:r>
                      <a:endParaRPr lang="en-GB" sz="1800" dirty="0"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tar -</a:t>
                      </a:r>
                      <a:r>
                        <a:rPr lang="en-US" sz="1800" dirty="0" err="1">
                          <a:effectLst/>
                        </a:rPr>
                        <a:t>xjvf</a:t>
                      </a:r>
                      <a:r>
                        <a:rPr lang="en-US" sz="1800" dirty="0">
                          <a:effectLst/>
                        </a:rPr>
                        <a:t> archive.tar.bz2</a:t>
                      </a:r>
                      <a:endParaRPr lang="en-GB" sz="1800" dirty="0">
                        <a:solidFill>
                          <a:srgbClr val="00000A"/>
                        </a:solidFill>
                        <a:effectLst/>
                        <a:latin typeface="Liberation Mono"/>
                        <a:ea typeface="Nimbus Mono L"/>
                        <a:cs typeface="Liberation Mono"/>
                      </a:endParaRPr>
                    </a:p>
                  </a:txBody>
                  <a:tcPr marL="13335" marR="34925" marT="34925" marB="349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69954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TextShape 1"/>
          <p:cNvSpPr txBox="1"/>
          <p:nvPr/>
        </p:nvSpPr>
        <p:spPr>
          <a:xfrm>
            <a:off x="4648320" y="-124920"/>
            <a:ext cx="3026880" cy="9090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2800" b="1" strike="noStrike" spc="-1">
                <a:solidFill>
                  <a:srgbClr val="385623"/>
                </a:solidFill>
                <a:uFill>
                  <a:solidFill>
                    <a:srgbClr val="FFFFFF"/>
                  </a:solidFill>
                </a:uFill>
                <a:latin typeface="Book Antiqua"/>
              </a:rPr>
              <a:t>Quick Revision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96" name="CustomShape 2"/>
          <p:cNvSpPr/>
          <p:nvPr/>
        </p:nvSpPr>
        <p:spPr>
          <a:xfrm>
            <a:off x="720360" y="1033920"/>
            <a:ext cx="10833840" cy="4845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50000"/>
              </a:lnSpc>
            </a:pPr>
            <a:r>
              <a:rPr lang="en-US" sz="24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Book Antiqua"/>
              </a:rPr>
              <a:t>OS: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Book Antiqua"/>
              </a:rPr>
              <a:t>uname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Book Antiqua"/>
              </a:rPr>
              <a:t>(-a),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Book Antiqua"/>
              </a:rPr>
              <a:t>lsb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Book Antiqua"/>
              </a:rPr>
              <a:t> release –a		</a:t>
            </a:r>
            <a:r>
              <a:rPr lang="en-US" sz="24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Book Antiqua"/>
              </a:rPr>
              <a:t>CPU architecture: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Book Antiqua"/>
              </a:rPr>
              <a:t>lscpu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50000"/>
              </a:lnSpc>
            </a:pPr>
            <a:r>
              <a:rPr lang="en-US" sz="24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Book Antiqua"/>
              </a:rPr>
              <a:t>Memory info: 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Book Antiqua"/>
              </a:rPr>
              <a:t>free –m			</a:t>
            </a:r>
            <a:r>
              <a:rPr lang="en-US" sz="24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Book Antiqua"/>
              </a:rPr>
              <a:t>Free disk: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Book Antiqua"/>
              </a:rPr>
              <a:t>df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Book Antiqua"/>
              </a:rPr>
              <a:t> (-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Book Antiqua"/>
              </a:rPr>
              <a:t>lh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Book Antiqua"/>
              </a:rPr>
              <a:t>/-a/-T/-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Book Antiqua"/>
              </a:rPr>
              <a:t>i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Book Antiqua"/>
              </a:rPr>
              <a:t>)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50000"/>
              </a:lnSpc>
            </a:pPr>
            <a:r>
              <a:rPr lang="en-US" sz="24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Book Antiqua"/>
              </a:rPr>
              <a:t>Disk usages: 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Book Antiqua"/>
              </a:rPr>
              <a:t>du (-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Book Antiqua"/>
              </a:rPr>
              <a:t>lh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Book Antiqua"/>
              </a:rPr>
              <a:t>/-a/-s)		</a:t>
            </a:r>
            <a:r>
              <a:rPr lang="en-US" sz="24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Book Antiqua"/>
              </a:rPr>
              <a:t>Users: 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Book Antiqua"/>
              </a:rPr>
              <a:t>w/who, last,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Book Antiqua"/>
              </a:rPr>
              <a:t>bg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Book Antiqua"/>
              </a:rPr>
              <a:t>,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Book Antiqua"/>
              </a:rPr>
              <a:t>fg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50000"/>
              </a:lnSpc>
            </a:pPr>
            <a:r>
              <a:rPr lang="en-US" sz="24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Book Antiqua"/>
              </a:rPr>
              <a:t>System load and usages: 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Book Antiqua"/>
              </a:rPr>
              <a:t>top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5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50000"/>
              </a:lnSpc>
            </a:pPr>
            <a:r>
              <a:rPr lang="en-US" sz="24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Book Antiqua"/>
              </a:rPr>
              <a:t>Make folder: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Book Antiqua"/>
              </a:rPr>
              <a:t>mkdir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Book Antiqua"/>
              </a:rPr>
              <a:t>				</a:t>
            </a:r>
            <a:r>
              <a:rPr lang="en-US" sz="24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Book Antiqua"/>
              </a:rPr>
              <a:t>Change directory: 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Book Antiqua"/>
              </a:rPr>
              <a:t>cd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50000"/>
              </a:lnSpc>
            </a:pPr>
            <a:r>
              <a:rPr lang="en-US" sz="24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Book Antiqua"/>
              </a:rPr>
              <a:t>Writing: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Book Antiqua"/>
              </a:rPr>
              <a:t>gedit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Book Antiqua"/>
              </a:rPr>
              <a:t>/vi/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Book Antiqua"/>
              </a:rPr>
              <a:t>nano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Book Antiqua"/>
              </a:rPr>
              <a:t>			</a:t>
            </a:r>
            <a:r>
              <a:rPr lang="en-US" sz="24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Book Antiqua"/>
              </a:rPr>
              <a:t>Reading: 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Book Antiqua"/>
              </a:rPr>
              <a:t>Cat/Less/More/Head/Tail 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50000"/>
              </a:lnSpc>
            </a:pPr>
            <a:r>
              <a:rPr lang="en-US" sz="24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Book Antiqua"/>
              </a:rPr>
              <a:t>Move: 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Book Antiqua"/>
              </a:rPr>
              <a:t>mv (-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Book Antiqua"/>
              </a:rPr>
              <a:t>i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Book Antiqua"/>
              </a:rPr>
              <a:t>/-f/-u/-n)			</a:t>
            </a:r>
            <a:r>
              <a:rPr lang="en-US" sz="24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Book Antiqua"/>
              </a:rPr>
              <a:t>Copy: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Book Antiqua"/>
              </a:rPr>
              <a:t>cp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Book Antiqua"/>
              </a:rPr>
              <a:t> (-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Book Antiqua"/>
              </a:rPr>
              <a:t>i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Book Antiqua"/>
              </a:rPr>
              <a:t>/-f/-u/-s/-r)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50000"/>
              </a:lnSpc>
            </a:pPr>
            <a:r>
              <a:rPr lang="en-US" sz="24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Book Antiqua"/>
              </a:rPr>
              <a:t>Compress/decompress : 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Book Antiqua"/>
              </a:rPr>
              <a:t>tar/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Book Antiqua"/>
              </a:rPr>
              <a:t>gzip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Book Antiqua"/>
              </a:rPr>
              <a:t>/bzip2/zip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54966541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05293"/>
            <a:ext cx="12192000" cy="576169"/>
          </a:xfrm>
        </p:spPr>
        <p:txBody>
          <a:bodyPr>
            <a:noAutofit/>
          </a:bodyPr>
          <a:lstStyle/>
          <a:p>
            <a:pPr algn="ctr"/>
            <a:r>
              <a:rPr lang="sv-SE" sz="3200" b="1" dirty="0">
                <a:latin typeface="Arial Black" panose="020B0A04020102020204" pitchFamily="34" charset="0"/>
              </a:rPr>
              <a:t>Routine Bioinformatics Task</a:t>
            </a:r>
            <a:endParaRPr lang="en-GB" sz="3200" b="1" dirty="0">
              <a:latin typeface="Arial Black" panose="020B0A04020102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694329" y="1013028"/>
            <a:ext cx="952948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GB" dirty="0"/>
          </a:p>
        </p:txBody>
      </p:sp>
      <p:sp>
        <p:nvSpPr>
          <p:cNvPr id="7" name="Google Shape;96;p18"/>
          <p:cNvSpPr txBox="1"/>
          <p:nvPr/>
        </p:nvSpPr>
        <p:spPr>
          <a:xfrm>
            <a:off x="1308848" y="835513"/>
            <a:ext cx="10273552" cy="5924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514350" indent="-514350">
              <a:buAutoNum type="arabicPeriod"/>
            </a:pPr>
            <a:r>
              <a:rPr lang="en-GB" sz="3200" b="1" dirty="0">
                <a:solidFill>
                  <a:schemeClr val="accent6">
                    <a:lumMod val="50000"/>
                  </a:schemeClr>
                </a:solidFill>
              </a:rPr>
              <a:t>Sequence counting and Composition</a:t>
            </a:r>
          </a:p>
          <a:p>
            <a:r>
              <a:rPr lang="sv-SE" sz="2000" b="1" dirty="0">
                <a:solidFill>
                  <a:srgbClr val="FF0000"/>
                </a:solidFill>
              </a:rPr>
              <a:t>	Check file integrity and format</a:t>
            </a:r>
            <a:endParaRPr lang="en-GB" sz="2000" b="1" dirty="0">
              <a:solidFill>
                <a:srgbClr val="FF0000"/>
              </a:solidFill>
            </a:endParaRPr>
          </a:p>
          <a:p>
            <a:r>
              <a:rPr lang="en-GB" sz="2400" b="1" dirty="0">
                <a:solidFill>
                  <a:schemeClr val="accent6">
                    <a:lumMod val="50000"/>
                  </a:schemeClr>
                </a:solidFill>
              </a:rPr>
              <a:t>(a) Sequence Counting</a:t>
            </a:r>
          </a:p>
          <a:p>
            <a:r>
              <a:rPr lang="en-GB" sz="2400" dirty="0"/>
              <a:t>	cat Sample_75.fq | wc -l</a:t>
            </a:r>
          </a:p>
          <a:p>
            <a:r>
              <a:rPr lang="en-GB" sz="2400" dirty="0"/>
              <a:t>	cat Sample_75.fq | grep -c "^@SIM“</a:t>
            </a:r>
          </a:p>
          <a:p>
            <a:r>
              <a:rPr lang="sv-SE" sz="2400" dirty="0"/>
              <a:t>	</a:t>
            </a:r>
            <a:r>
              <a:rPr lang="sv-SE" sz="2400" dirty="0" err="1"/>
              <a:t>cat</a:t>
            </a:r>
            <a:r>
              <a:rPr lang="sv-SE" sz="2400" dirty="0"/>
              <a:t> Sample_75.fa|grep –c ”\&gt;”</a:t>
            </a:r>
          </a:p>
          <a:p>
            <a:endParaRPr lang="en-GB" sz="2100" b="1" dirty="0">
              <a:latin typeface="Merriweather"/>
              <a:ea typeface="Merriweather"/>
              <a:cs typeface="Merriweather"/>
              <a:sym typeface="Merriweather"/>
            </a:endParaRPr>
          </a:p>
          <a:p>
            <a:r>
              <a:rPr lang="en-GB" sz="2400" b="1" dirty="0">
                <a:solidFill>
                  <a:schemeClr val="accent6">
                    <a:lumMod val="50000"/>
                  </a:schemeClr>
                </a:solidFill>
              </a:rPr>
              <a:t>b)Total number of nucleotides</a:t>
            </a:r>
          </a:p>
          <a:p>
            <a:r>
              <a:rPr lang="en-GB" sz="2400" dirty="0"/>
              <a:t>	less DATA/</a:t>
            </a:r>
            <a:r>
              <a:rPr lang="en-GB" sz="2400" dirty="0" err="1"/>
              <a:t>Test.fq</a:t>
            </a:r>
            <a:r>
              <a:rPr lang="en-GB" sz="2400" dirty="0"/>
              <a:t> |paste - - - -|cut -f 2|tr -d '\</a:t>
            </a:r>
            <a:r>
              <a:rPr lang="en-GB" sz="2400" dirty="0" err="1"/>
              <a:t>n'|wc</a:t>
            </a:r>
            <a:endParaRPr lang="en-GB" sz="2400" dirty="0"/>
          </a:p>
          <a:p>
            <a:r>
              <a:rPr lang="en-GB" sz="2400" dirty="0"/>
              <a:t>	less DATA/</a:t>
            </a:r>
            <a:r>
              <a:rPr lang="en-GB" sz="2400" dirty="0" err="1"/>
              <a:t>Test.fa</a:t>
            </a:r>
            <a:endParaRPr lang="en-GB" b="1" dirty="0">
              <a:solidFill>
                <a:schemeClr val="accent6">
                  <a:lumMod val="50000"/>
                </a:schemeClr>
              </a:solidFill>
            </a:endParaRPr>
          </a:p>
          <a:p>
            <a:endParaRPr lang="en-GB" b="1" dirty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en-GB" sz="2400" b="1" dirty="0">
                <a:solidFill>
                  <a:schemeClr val="accent6">
                    <a:lumMod val="50000"/>
                  </a:schemeClr>
                </a:solidFill>
              </a:rPr>
              <a:t>c)Number of A/T/G/C</a:t>
            </a:r>
          </a:p>
          <a:p>
            <a:r>
              <a:rPr lang="en-GB" sz="2400" dirty="0"/>
              <a:t>	less DATA/</a:t>
            </a:r>
            <a:r>
              <a:rPr lang="en-GB" sz="2400" dirty="0" err="1"/>
              <a:t>Test.fq</a:t>
            </a:r>
            <a:r>
              <a:rPr lang="en-GB" sz="2400" dirty="0"/>
              <a:t> |paste - - - -|cut -f 2|tr -d '\</a:t>
            </a:r>
            <a:r>
              <a:rPr lang="en-GB" sz="2400" dirty="0" err="1"/>
              <a:t>n'|fold</a:t>
            </a:r>
            <a:r>
              <a:rPr lang="en-GB" sz="2400" dirty="0"/>
              <a:t> -w 1|sort|uniq -c </a:t>
            </a:r>
          </a:p>
          <a:p>
            <a:r>
              <a:rPr lang="en-GB" sz="2400" dirty="0"/>
              <a:t>	</a:t>
            </a:r>
            <a:r>
              <a:rPr lang="sv-SE" sz="2400" dirty="0"/>
              <a:t> less </a:t>
            </a:r>
            <a:r>
              <a:rPr lang="sv-SE" sz="2400" dirty="0" err="1"/>
              <a:t>Test.fq</a:t>
            </a:r>
            <a:r>
              <a:rPr lang="sv-SE" sz="2400" dirty="0"/>
              <a:t> |</a:t>
            </a:r>
            <a:r>
              <a:rPr lang="sv-SE" sz="2400" dirty="0" err="1"/>
              <a:t>paste</a:t>
            </a:r>
            <a:r>
              <a:rPr lang="sv-SE" sz="2400" dirty="0"/>
              <a:t> - - - -|</a:t>
            </a:r>
            <a:r>
              <a:rPr lang="sv-SE" sz="2400" dirty="0" err="1"/>
              <a:t>cut</a:t>
            </a:r>
            <a:r>
              <a:rPr lang="sv-SE" sz="2400" dirty="0"/>
              <a:t> -f 2|tr -d "\</a:t>
            </a:r>
            <a:r>
              <a:rPr lang="sv-SE" sz="2400" dirty="0" err="1"/>
              <a:t>n"|sed</a:t>
            </a:r>
            <a:r>
              <a:rPr lang="sv-SE" sz="2400" dirty="0"/>
              <a:t> 's/.../&amp;\n/g'</a:t>
            </a:r>
            <a:endParaRPr lang="en-GB" b="1" dirty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en-GB" sz="2400" b="1" dirty="0">
                <a:solidFill>
                  <a:schemeClr val="accent6">
                    <a:lumMod val="50000"/>
                  </a:schemeClr>
                </a:solidFill>
              </a:rPr>
              <a:t>d) AT/GC content ?</a:t>
            </a:r>
          </a:p>
          <a:p>
            <a:pPr lv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323979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05293"/>
            <a:ext cx="12192000" cy="576169"/>
          </a:xfrm>
        </p:spPr>
        <p:txBody>
          <a:bodyPr>
            <a:noAutofit/>
          </a:bodyPr>
          <a:lstStyle/>
          <a:p>
            <a:pPr algn="ctr"/>
            <a:r>
              <a:rPr lang="sv-SE" sz="3200" b="1" dirty="0">
                <a:latin typeface="Arial Black" panose="020B0A04020102020204" pitchFamily="34" charset="0"/>
              </a:rPr>
              <a:t>Routine Bioinformatics Task</a:t>
            </a:r>
            <a:endParaRPr lang="en-GB" sz="3200" b="1" dirty="0">
              <a:latin typeface="Arial Black" panose="020B0A04020102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694329" y="1013028"/>
            <a:ext cx="952948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GB" dirty="0"/>
          </a:p>
        </p:txBody>
      </p:sp>
      <p:sp>
        <p:nvSpPr>
          <p:cNvPr id="7" name="Google Shape;96;p18"/>
          <p:cNvSpPr txBox="1"/>
          <p:nvPr/>
        </p:nvSpPr>
        <p:spPr>
          <a:xfrm>
            <a:off x="1308848" y="835513"/>
            <a:ext cx="9699812" cy="5539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 dirty="0">
                <a:solidFill>
                  <a:schemeClr val="accent6">
                    <a:lumMod val="50000"/>
                  </a:schemeClr>
                </a:solidFill>
                <a:ea typeface="Merriweather"/>
                <a:cs typeface="Merriweather"/>
                <a:sym typeface="Merriweather"/>
              </a:rPr>
              <a:t>G</a:t>
            </a:r>
            <a:r>
              <a:rPr lang="en" sz="2400" b="1" dirty="0">
                <a:solidFill>
                  <a:schemeClr val="accent6">
                    <a:lumMod val="50000"/>
                  </a:schemeClr>
                </a:solidFill>
                <a:ea typeface="Merriweather"/>
                <a:cs typeface="Merriweather"/>
                <a:sym typeface="Merriweather"/>
              </a:rPr>
              <a:t>rep  (global regular expression print)</a:t>
            </a:r>
          </a:p>
          <a:p>
            <a:pPr lvl="0"/>
            <a:r>
              <a:rPr lang="en-GB" b="1" dirty="0">
                <a:solidFill>
                  <a:srgbClr val="FF0000"/>
                </a:solidFill>
                <a:ea typeface="Merriweather"/>
                <a:cs typeface="Merriweather"/>
                <a:sym typeface="Merriweather"/>
              </a:rPr>
              <a:t>Syntax:    grep [options] pattern [files]</a:t>
            </a:r>
          </a:p>
          <a:p>
            <a:pPr lvl="0"/>
            <a:r>
              <a:rPr lang="en-GB" b="1" dirty="0">
                <a:ea typeface="Merriweather"/>
                <a:cs typeface="Merriweather"/>
                <a:sym typeface="Merriweather"/>
              </a:rPr>
              <a:t>Options Description</a:t>
            </a:r>
          </a:p>
          <a:p>
            <a:pPr lvl="0"/>
            <a:r>
              <a:rPr lang="en-GB" b="1" dirty="0">
                <a:ea typeface="Merriweather"/>
                <a:cs typeface="Merriweather"/>
                <a:sym typeface="Merriweather"/>
              </a:rPr>
              <a:t>	-c : Prints only a count of the lines that match a pattern</a:t>
            </a:r>
          </a:p>
          <a:p>
            <a:pPr lvl="0"/>
            <a:r>
              <a:rPr lang="en-GB" b="1" dirty="0">
                <a:ea typeface="Merriweather"/>
                <a:cs typeface="Merriweather"/>
                <a:sym typeface="Merriweather"/>
              </a:rPr>
              <a:t>	-n : Display the matched lines and their line numbers.</a:t>
            </a:r>
          </a:p>
          <a:p>
            <a:pPr lvl="0"/>
            <a:r>
              <a:rPr lang="en-GB" b="1" dirty="0">
                <a:ea typeface="Merriweather"/>
                <a:cs typeface="Merriweather"/>
                <a:sym typeface="Merriweather"/>
              </a:rPr>
              <a:t>	-w : Match whole word</a:t>
            </a:r>
          </a:p>
          <a:p>
            <a:pPr lvl="0"/>
            <a:r>
              <a:rPr lang="en-GB" b="1" dirty="0">
                <a:ea typeface="Merriweather"/>
                <a:cs typeface="Merriweather"/>
                <a:sym typeface="Merriweather"/>
              </a:rPr>
              <a:t>	-v : Prints out all the lines that do not matches the pattern</a:t>
            </a:r>
          </a:p>
          <a:p>
            <a:pPr lvl="0"/>
            <a:r>
              <a:rPr lang="en-GB" b="1" dirty="0">
                <a:ea typeface="Merriweather"/>
                <a:cs typeface="Merriweather"/>
                <a:sym typeface="Merriweather"/>
              </a:rPr>
              <a:t>	-A : Print number of line after pattern matching</a:t>
            </a:r>
          </a:p>
          <a:p>
            <a:pPr lvl="0"/>
            <a:r>
              <a:rPr lang="en-GB" b="1" dirty="0">
                <a:ea typeface="Merriweather"/>
                <a:cs typeface="Merriweather"/>
                <a:sym typeface="Merriweather"/>
              </a:rPr>
              <a:t>	-B : Print number of line before pattern matching</a:t>
            </a:r>
          </a:p>
          <a:p>
            <a:r>
              <a:rPr lang="en-GB" b="1" dirty="0">
                <a:ea typeface="Merriweather"/>
                <a:cs typeface="Merriweather"/>
                <a:sym typeface="Merriweather"/>
              </a:rPr>
              <a:t>	-f : Takes patterns from file, one per line.</a:t>
            </a:r>
          </a:p>
          <a:p>
            <a:r>
              <a:rPr lang="en-GB" b="1" dirty="0">
                <a:ea typeface="Merriweather"/>
                <a:cs typeface="Merriweather"/>
                <a:sym typeface="Merriweather"/>
              </a:rPr>
              <a:t>	-</a:t>
            </a:r>
            <a:r>
              <a:rPr lang="en-GB" b="1" dirty="0" err="1">
                <a:ea typeface="Merriweather"/>
                <a:cs typeface="Merriweather"/>
                <a:sym typeface="Merriweather"/>
              </a:rPr>
              <a:t>i</a:t>
            </a:r>
            <a:r>
              <a:rPr lang="en-GB" b="1" dirty="0">
                <a:ea typeface="Merriweather"/>
                <a:cs typeface="Merriweather"/>
                <a:sym typeface="Merriweather"/>
              </a:rPr>
              <a:t> : Ignores, case for matching (for non-case sensitivity )</a:t>
            </a:r>
          </a:p>
          <a:p>
            <a:endParaRPr lang="en-GB" b="1" dirty="0">
              <a:ea typeface="Merriweather"/>
              <a:cs typeface="Merriweather"/>
              <a:sym typeface="Merriweather"/>
            </a:endParaRPr>
          </a:p>
          <a:p>
            <a:r>
              <a:rPr lang="en-GB" b="1" dirty="0">
                <a:ea typeface="Merriweather"/>
                <a:cs typeface="Merriweather"/>
                <a:sym typeface="Merriweather"/>
              </a:rPr>
              <a:t>	less DATA/</a:t>
            </a:r>
            <a:r>
              <a:rPr lang="en-GB" b="1" dirty="0" err="1">
                <a:ea typeface="Merriweather"/>
                <a:cs typeface="Merriweather"/>
                <a:sym typeface="Merriweather"/>
              </a:rPr>
              <a:t>Test.fa|grep</a:t>
            </a:r>
            <a:r>
              <a:rPr lang="en-GB" b="1" dirty="0">
                <a:ea typeface="Merriweather"/>
                <a:cs typeface="Merriweather"/>
                <a:sym typeface="Merriweather"/>
              </a:rPr>
              <a:t> -c "</a:t>
            </a:r>
            <a:r>
              <a:rPr lang="en-GB" b="1" dirty="0" err="1">
                <a:ea typeface="Merriweather"/>
                <a:cs typeface="Merriweather"/>
                <a:sym typeface="Merriweather"/>
              </a:rPr>
              <a:t>Seq</a:t>
            </a:r>
            <a:r>
              <a:rPr lang="en-GB" b="1" dirty="0">
                <a:ea typeface="Merriweather"/>
                <a:cs typeface="Merriweather"/>
                <a:sym typeface="Merriweather"/>
              </a:rPr>
              <a:t>“</a:t>
            </a:r>
          </a:p>
          <a:p>
            <a:r>
              <a:rPr lang="en-GB" b="1" dirty="0">
                <a:ea typeface="Merriweather"/>
                <a:cs typeface="Merriweather"/>
                <a:sym typeface="Merriweather"/>
              </a:rPr>
              <a:t>	less DATA/</a:t>
            </a:r>
            <a:r>
              <a:rPr lang="en-GB" b="1" dirty="0" err="1">
                <a:ea typeface="Merriweather"/>
                <a:cs typeface="Merriweather"/>
                <a:sym typeface="Merriweather"/>
              </a:rPr>
              <a:t>Test.fa|grep</a:t>
            </a:r>
            <a:r>
              <a:rPr lang="en-GB" b="1" dirty="0">
                <a:ea typeface="Merriweather"/>
                <a:cs typeface="Merriweather"/>
                <a:sym typeface="Merriweather"/>
              </a:rPr>
              <a:t> -ci "</a:t>
            </a:r>
            <a:r>
              <a:rPr lang="en-GB" b="1" dirty="0" err="1">
                <a:ea typeface="Merriweather"/>
                <a:cs typeface="Merriweather"/>
                <a:sym typeface="Merriweather"/>
              </a:rPr>
              <a:t>Seq</a:t>
            </a:r>
            <a:r>
              <a:rPr lang="en-GB" b="1" dirty="0">
                <a:ea typeface="Merriweather"/>
                <a:cs typeface="Merriweather"/>
                <a:sym typeface="Merriweather"/>
              </a:rPr>
              <a:t>“</a:t>
            </a:r>
          </a:p>
          <a:p>
            <a:r>
              <a:rPr lang="en-GB" b="1" dirty="0">
                <a:ea typeface="Merriweather"/>
                <a:cs typeface="Merriweather"/>
                <a:sym typeface="Merriweather"/>
              </a:rPr>
              <a:t>	less DATA/</a:t>
            </a:r>
            <a:r>
              <a:rPr lang="en-GB" b="1" dirty="0" err="1">
                <a:ea typeface="Merriweather"/>
                <a:cs typeface="Merriweather"/>
                <a:sym typeface="Merriweather"/>
              </a:rPr>
              <a:t>Test.fa|grep</a:t>
            </a:r>
            <a:r>
              <a:rPr lang="en-GB" b="1" dirty="0">
                <a:ea typeface="Merriweather"/>
                <a:cs typeface="Merriweather"/>
                <a:sym typeface="Merriweather"/>
              </a:rPr>
              <a:t> -in "</a:t>
            </a:r>
            <a:r>
              <a:rPr lang="en-GB" b="1" dirty="0" err="1">
                <a:ea typeface="Merriweather"/>
                <a:cs typeface="Merriweather"/>
                <a:sym typeface="Merriweather"/>
              </a:rPr>
              <a:t>Seq</a:t>
            </a:r>
            <a:r>
              <a:rPr lang="en-GB" b="1" dirty="0">
                <a:ea typeface="Merriweather"/>
                <a:cs typeface="Merriweather"/>
                <a:sym typeface="Merriweather"/>
              </a:rPr>
              <a:t>“</a:t>
            </a:r>
          </a:p>
          <a:p>
            <a:r>
              <a:rPr lang="en-GB" b="1" dirty="0">
                <a:ea typeface="Merriweather"/>
                <a:cs typeface="Merriweather"/>
                <a:sym typeface="Merriweather"/>
              </a:rPr>
              <a:t>	less DATA/</a:t>
            </a:r>
            <a:r>
              <a:rPr lang="en-GB" b="1" dirty="0" err="1">
                <a:ea typeface="Merriweather"/>
                <a:cs typeface="Merriweather"/>
                <a:sym typeface="Merriweather"/>
              </a:rPr>
              <a:t>Test.fa|grep</a:t>
            </a:r>
            <a:r>
              <a:rPr lang="en-GB" b="1" dirty="0">
                <a:ea typeface="Merriweather"/>
                <a:cs typeface="Merriweather"/>
                <a:sym typeface="Merriweather"/>
              </a:rPr>
              <a:t> -</a:t>
            </a:r>
            <a:r>
              <a:rPr lang="en-GB" b="1" dirty="0" err="1">
                <a:ea typeface="Merriweather"/>
                <a:cs typeface="Merriweather"/>
                <a:sym typeface="Merriweather"/>
              </a:rPr>
              <a:t>inw</a:t>
            </a:r>
            <a:r>
              <a:rPr lang="en-GB" b="1" dirty="0">
                <a:ea typeface="Merriweather"/>
                <a:cs typeface="Merriweather"/>
                <a:sym typeface="Merriweather"/>
              </a:rPr>
              <a:t> "</a:t>
            </a:r>
            <a:r>
              <a:rPr lang="en-GB" b="1" dirty="0" err="1">
                <a:ea typeface="Merriweather"/>
                <a:cs typeface="Merriweather"/>
                <a:sym typeface="Merriweather"/>
              </a:rPr>
              <a:t>Seq</a:t>
            </a:r>
            <a:r>
              <a:rPr lang="en-GB" b="1" dirty="0">
                <a:ea typeface="Merriweather"/>
                <a:cs typeface="Merriweather"/>
                <a:sym typeface="Merriweather"/>
              </a:rPr>
              <a:t>“</a:t>
            </a:r>
          </a:p>
          <a:p>
            <a:r>
              <a:rPr lang="en-GB" b="1" dirty="0">
                <a:ea typeface="Merriweather"/>
                <a:cs typeface="Merriweather"/>
                <a:sym typeface="Merriweather"/>
              </a:rPr>
              <a:t>		less DATA/</a:t>
            </a:r>
            <a:r>
              <a:rPr lang="en-GB" b="1" dirty="0" err="1">
                <a:ea typeface="Merriweather"/>
                <a:cs typeface="Merriweather"/>
                <a:sym typeface="Merriweather"/>
              </a:rPr>
              <a:t>Test.fa|grep</a:t>
            </a:r>
            <a:r>
              <a:rPr lang="en-GB" b="1" dirty="0">
                <a:ea typeface="Merriweather"/>
                <a:cs typeface="Merriweather"/>
                <a:sym typeface="Merriweather"/>
              </a:rPr>
              <a:t>  "</a:t>
            </a:r>
            <a:r>
              <a:rPr lang="en-GB" b="1" dirty="0" err="1">
                <a:ea typeface="Merriweather"/>
                <a:cs typeface="Merriweather"/>
                <a:sym typeface="Merriweather"/>
              </a:rPr>
              <a:t>Seq</a:t>
            </a:r>
            <a:r>
              <a:rPr lang="en-GB" b="1" dirty="0">
                <a:ea typeface="Merriweather"/>
                <a:cs typeface="Merriweather"/>
                <a:sym typeface="Merriweather"/>
              </a:rPr>
              <a:t>" -A 1 (Troubleshooting)</a:t>
            </a:r>
          </a:p>
          <a:p>
            <a:r>
              <a:rPr lang="en-GB" b="1" dirty="0">
                <a:ea typeface="Merriweather"/>
                <a:cs typeface="Merriweather"/>
                <a:sym typeface="Merriweather"/>
              </a:rPr>
              <a:t>		less DATA/</a:t>
            </a:r>
            <a:r>
              <a:rPr lang="en-GB" b="1" dirty="0" err="1">
                <a:ea typeface="Merriweather"/>
                <a:cs typeface="Merriweather"/>
                <a:sym typeface="Merriweather"/>
              </a:rPr>
              <a:t>Test.fa|grep</a:t>
            </a:r>
            <a:r>
              <a:rPr lang="en-GB" b="1" dirty="0">
                <a:ea typeface="Merriweather"/>
                <a:cs typeface="Merriweather"/>
                <a:sym typeface="Merriweather"/>
              </a:rPr>
              <a:t>  "</a:t>
            </a:r>
            <a:r>
              <a:rPr lang="en-GB" b="1" dirty="0" err="1">
                <a:ea typeface="Merriweather"/>
                <a:cs typeface="Merriweather"/>
                <a:sym typeface="Merriweather"/>
              </a:rPr>
              <a:t>Seq</a:t>
            </a:r>
            <a:r>
              <a:rPr lang="en-GB" b="1" dirty="0">
                <a:ea typeface="Merriweather"/>
                <a:cs typeface="Merriweather"/>
                <a:sym typeface="Merriweather"/>
              </a:rPr>
              <a:t>" -B 1  (Troubleshooting)</a:t>
            </a:r>
          </a:p>
          <a:p>
            <a:endParaRPr lang="en-GB" b="1" dirty="0">
              <a:ea typeface="Merriweather"/>
              <a:cs typeface="Merriweather"/>
              <a:sym typeface="Merriweather"/>
            </a:endParaRPr>
          </a:p>
        </p:txBody>
      </p:sp>
    </p:spTree>
    <p:extLst>
      <p:ext uri="{BB962C8B-B14F-4D97-AF65-F5344CB8AC3E}">
        <p14:creationId xmlns:p14="http://schemas.microsoft.com/office/powerpoint/2010/main" val="30885777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05293"/>
            <a:ext cx="12192000" cy="576169"/>
          </a:xfrm>
        </p:spPr>
        <p:txBody>
          <a:bodyPr>
            <a:noAutofit/>
          </a:bodyPr>
          <a:lstStyle/>
          <a:p>
            <a:pPr algn="ctr"/>
            <a:r>
              <a:rPr lang="sv-SE" sz="3200" b="1" dirty="0">
                <a:latin typeface="Arial Black" panose="020B0A04020102020204" pitchFamily="34" charset="0"/>
              </a:rPr>
              <a:t>Routine Bioinformatics Task</a:t>
            </a:r>
            <a:endParaRPr lang="en-GB" sz="3200" b="1" dirty="0">
              <a:latin typeface="Arial Black" panose="020B0A04020102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694329" y="1013028"/>
            <a:ext cx="952948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GB" dirty="0"/>
          </a:p>
        </p:txBody>
      </p:sp>
      <p:sp>
        <p:nvSpPr>
          <p:cNvPr id="7" name="Google Shape;96;p18"/>
          <p:cNvSpPr txBox="1"/>
          <p:nvPr/>
        </p:nvSpPr>
        <p:spPr>
          <a:xfrm>
            <a:off x="1308848" y="835513"/>
            <a:ext cx="9699812" cy="4154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 dirty="0">
                <a:solidFill>
                  <a:schemeClr val="accent6">
                    <a:lumMod val="50000"/>
                  </a:schemeClr>
                </a:solidFill>
                <a:ea typeface="Merriweather"/>
                <a:cs typeface="Merriweather"/>
                <a:sym typeface="Merriweather"/>
              </a:rPr>
              <a:t>Wc </a:t>
            </a:r>
            <a:r>
              <a:rPr lang="en" sz="2400" b="1" dirty="0">
                <a:solidFill>
                  <a:schemeClr val="accent6">
                    <a:lumMod val="50000"/>
                  </a:schemeClr>
                </a:solidFill>
                <a:ea typeface="Merriweather"/>
                <a:cs typeface="Merriweather"/>
                <a:sym typeface="Merriweather"/>
              </a:rPr>
              <a:t>(Word Count)</a:t>
            </a:r>
          </a:p>
          <a:p>
            <a:pPr lvl="0"/>
            <a:r>
              <a:rPr lang="en-GB" b="1" dirty="0">
                <a:solidFill>
                  <a:srgbClr val="FF0000"/>
                </a:solidFill>
                <a:ea typeface="Merriweather"/>
                <a:cs typeface="Merriweather"/>
                <a:sym typeface="Merriweather"/>
              </a:rPr>
              <a:t>Syntax : wc [-l/w/c]... [FILES]...</a:t>
            </a:r>
          </a:p>
          <a:p>
            <a:endParaRPr lang="en-GB" b="1" dirty="0">
              <a:ea typeface="Merriweather"/>
              <a:cs typeface="Merriweather"/>
              <a:sym typeface="Merriweather"/>
            </a:endParaRPr>
          </a:p>
          <a:p>
            <a:r>
              <a:rPr lang="en-GB" b="1" dirty="0">
                <a:ea typeface="Merriweather"/>
                <a:cs typeface="Merriweather"/>
                <a:sym typeface="Merriweather"/>
              </a:rPr>
              <a:t>Options Description</a:t>
            </a:r>
          </a:p>
          <a:p>
            <a:r>
              <a:rPr lang="en-GB" b="1" dirty="0">
                <a:solidFill>
                  <a:srgbClr val="FF0000"/>
                </a:solidFill>
                <a:ea typeface="Merriweather"/>
                <a:cs typeface="Merriweather"/>
                <a:sym typeface="Merriweather"/>
              </a:rPr>
              <a:t>	</a:t>
            </a:r>
            <a:r>
              <a:rPr lang="en-GB" b="1" dirty="0">
                <a:sym typeface="Merriweather"/>
              </a:rPr>
              <a:t>-l : To get line number only</a:t>
            </a:r>
          </a:p>
          <a:p>
            <a:r>
              <a:rPr lang="en-GB" b="1" dirty="0">
                <a:sym typeface="Merriweather"/>
              </a:rPr>
              <a:t>	-w : To get words only</a:t>
            </a:r>
          </a:p>
          <a:p>
            <a:r>
              <a:rPr lang="en-GB" b="1" dirty="0">
                <a:sym typeface="Merriweather"/>
              </a:rPr>
              <a:t>	-c : To get character only</a:t>
            </a:r>
          </a:p>
          <a:p>
            <a:pPr lvl="0"/>
            <a:r>
              <a:rPr lang="en-GB" b="1" dirty="0"/>
              <a:t>	-L: to print out the length of longest line</a:t>
            </a:r>
            <a:endParaRPr lang="en-GB" b="1" dirty="0">
              <a:solidFill>
                <a:srgbClr val="FF0000"/>
              </a:solidFill>
              <a:ea typeface="Merriweather"/>
              <a:cs typeface="Merriweather"/>
              <a:sym typeface="Merriweather"/>
            </a:endParaRPr>
          </a:p>
          <a:p>
            <a:endParaRPr lang="en-GB" b="1" dirty="0">
              <a:ea typeface="Merriweather"/>
              <a:cs typeface="Merriweather"/>
              <a:sym typeface="Merriweather"/>
            </a:endParaRPr>
          </a:p>
          <a:p>
            <a:r>
              <a:rPr lang="en-GB" b="1" dirty="0">
                <a:ea typeface="Merriweather"/>
                <a:cs typeface="Merriweather"/>
                <a:sym typeface="Merriweather"/>
              </a:rPr>
              <a:t>	less DATA/</a:t>
            </a:r>
            <a:r>
              <a:rPr lang="en-GB" b="1" dirty="0" err="1">
                <a:ea typeface="Merriweather"/>
                <a:cs typeface="Merriweather"/>
                <a:sym typeface="Merriweather"/>
              </a:rPr>
              <a:t>Test.fa</a:t>
            </a:r>
            <a:r>
              <a:rPr lang="en-GB" b="1" dirty="0">
                <a:ea typeface="Merriweather"/>
                <a:cs typeface="Merriweather"/>
                <a:sym typeface="Merriweather"/>
              </a:rPr>
              <a:t> |wc </a:t>
            </a:r>
          </a:p>
          <a:p>
            <a:r>
              <a:rPr lang="en-GB" b="1" dirty="0">
                <a:ea typeface="Merriweather"/>
                <a:cs typeface="Merriweather"/>
                <a:sym typeface="Merriweather"/>
              </a:rPr>
              <a:t>	less DATA/</a:t>
            </a:r>
            <a:r>
              <a:rPr lang="en-GB" b="1" dirty="0" err="1">
                <a:ea typeface="Merriweather"/>
                <a:cs typeface="Merriweather"/>
                <a:sym typeface="Merriweather"/>
              </a:rPr>
              <a:t>Test.fa|wc</a:t>
            </a:r>
            <a:r>
              <a:rPr lang="en-GB" b="1" dirty="0">
                <a:ea typeface="Merriweather"/>
                <a:cs typeface="Merriweather"/>
                <a:sym typeface="Merriweather"/>
              </a:rPr>
              <a:t> -l</a:t>
            </a:r>
          </a:p>
          <a:p>
            <a:r>
              <a:rPr lang="en-GB" b="1" dirty="0">
                <a:ea typeface="Merriweather"/>
                <a:cs typeface="Merriweather"/>
                <a:sym typeface="Merriweather"/>
              </a:rPr>
              <a:t>	less DATA/</a:t>
            </a:r>
            <a:r>
              <a:rPr lang="en-GB" b="1" dirty="0" err="1">
                <a:ea typeface="Merriweather"/>
                <a:cs typeface="Merriweather"/>
                <a:sym typeface="Merriweather"/>
              </a:rPr>
              <a:t>Test.fa|wc</a:t>
            </a:r>
            <a:r>
              <a:rPr lang="en-GB" b="1" dirty="0">
                <a:ea typeface="Merriweather"/>
                <a:cs typeface="Merriweather"/>
                <a:sym typeface="Merriweather"/>
              </a:rPr>
              <a:t> -c</a:t>
            </a:r>
          </a:p>
          <a:p>
            <a:r>
              <a:rPr lang="en-GB" b="1" dirty="0">
                <a:ea typeface="Merriweather"/>
                <a:cs typeface="Merriweather"/>
                <a:sym typeface="Merriweather"/>
              </a:rPr>
              <a:t>	less DATA/</a:t>
            </a:r>
            <a:r>
              <a:rPr lang="en-GB" b="1" dirty="0" err="1">
                <a:ea typeface="Merriweather"/>
                <a:cs typeface="Merriweather"/>
                <a:sym typeface="Merriweather"/>
              </a:rPr>
              <a:t>Test.fa|wc</a:t>
            </a:r>
            <a:r>
              <a:rPr lang="en-GB" b="1" dirty="0">
                <a:ea typeface="Merriweather"/>
                <a:cs typeface="Merriweather"/>
                <a:sym typeface="Merriweather"/>
              </a:rPr>
              <a:t> </a:t>
            </a:r>
          </a:p>
          <a:p>
            <a:r>
              <a:rPr lang="en-GB" b="1" dirty="0">
                <a:ea typeface="Merriweather"/>
                <a:cs typeface="Merriweather"/>
                <a:sym typeface="Merriweather"/>
              </a:rPr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5726740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05293"/>
            <a:ext cx="12192000" cy="576169"/>
          </a:xfrm>
        </p:spPr>
        <p:txBody>
          <a:bodyPr>
            <a:noAutofit/>
          </a:bodyPr>
          <a:lstStyle/>
          <a:p>
            <a:pPr algn="ctr"/>
            <a:r>
              <a:rPr lang="sv-SE" sz="3200" b="1" dirty="0">
                <a:latin typeface="Arial Black" panose="020B0A04020102020204" pitchFamily="34" charset="0"/>
              </a:rPr>
              <a:t>Routine Bioinformatics Task</a:t>
            </a:r>
            <a:endParaRPr lang="en-GB" sz="3200" b="1" dirty="0">
              <a:latin typeface="Arial Black" panose="020B0A04020102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694329" y="1013028"/>
            <a:ext cx="952948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GB" dirty="0"/>
          </a:p>
        </p:txBody>
      </p:sp>
      <p:sp>
        <p:nvSpPr>
          <p:cNvPr id="7" name="Google Shape;96;p18"/>
          <p:cNvSpPr txBox="1"/>
          <p:nvPr/>
        </p:nvSpPr>
        <p:spPr>
          <a:xfrm>
            <a:off x="1308848" y="781723"/>
            <a:ext cx="9699812" cy="61862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GB" sz="2400" b="1" dirty="0">
                <a:solidFill>
                  <a:schemeClr val="accent6">
                    <a:lumMod val="50000"/>
                  </a:schemeClr>
                </a:solidFill>
                <a:ea typeface="Merriweather"/>
                <a:cs typeface="Merriweather"/>
                <a:sym typeface="Merriweather"/>
              </a:rPr>
              <a:t>cut </a:t>
            </a:r>
            <a:r>
              <a:rPr lang="en" sz="2400" b="1" dirty="0">
                <a:solidFill>
                  <a:schemeClr val="accent6">
                    <a:lumMod val="50000"/>
                  </a:schemeClr>
                </a:solidFill>
                <a:ea typeface="Merriweather"/>
                <a:cs typeface="Merriweather"/>
                <a:sym typeface="Merriweather"/>
              </a:rPr>
              <a:t>(</a:t>
            </a:r>
            <a:r>
              <a:rPr lang="en-GB" sz="2400" b="1" dirty="0">
                <a:solidFill>
                  <a:schemeClr val="accent6">
                    <a:lumMod val="50000"/>
                  </a:schemeClr>
                </a:solidFill>
              </a:rPr>
              <a:t>used to cutting out the sections from each line of files for data processing</a:t>
            </a:r>
            <a:r>
              <a:rPr lang="en" sz="2400" b="1" dirty="0">
                <a:solidFill>
                  <a:schemeClr val="accent6">
                    <a:lumMod val="50000"/>
                  </a:schemeClr>
                </a:solidFill>
                <a:ea typeface="Merriweather"/>
                <a:cs typeface="Merriweather"/>
                <a:sym typeface="Merriweather"/>
              </a:rPr>
              <a:t>)</a:t>
            </a:r>
          </a:p>
          <a:p>
            <a:pPr lvl="0"/>
            <a:r>
              <a:rPr lang="en-GB" b="1" dirty="0">
                <a:solidFill>
                  <a:srgbClr val="FF0000"/>
                </a:solidFill>
                <a:ea typeface="Merriweather"/>
                <a:cs typeface="Merriweather"/>
                <a:sym typeface="Merriweather"/>
              </a:rPr>
              <a:t>Syntax : cut OPTION... [FILE]...</a:t>
            </a:r>
            <a:endParaRPr lang="en-GB" b="1" dirty="0">
              <a:ea typeface="Merriweather"/>
              <a:cs typeface="Merriweather"/>
              <a:sym typeface="Merriweather"/>
            </a:endParaRPr>
          </a:p>
          <a:p>
            <a:r>
              <a:rPr lang="en-GB" b="1" dirty="0">
                <a:ea typeface="Merriweather"/>
                <a:cs typeface="Merriweather"/>
                <a:sym typeface="Merriweather"/>
              </a:rPr>
              <a:t>Options Description</a:t>
            </a:r>
          </a:p>
          <a:p>
            <a:r>
              <a:rPr lang="en-GB" b="1" dirty="0">
                <a:ea typeface="Merriweather"/>
                <a:cs typeface="Merriweather"/>
                <a:sym typeface="Merriweather"/>
              </a:rPr>
              <a:t>	-b : To cut by bytes, with the list of byte numbers separated by comma or range by -</a:t>
            </a:r>
          </a:p>
          <a:p>
            <a:r>
              <a:rPr lang="en-GB" b="1" dirty="0">
                <a:ea typeface="Merriweather"/>
                <a:cs typeface="Merriweather"/>
                <a:sym typeface="Merriweather"/>
              </a:rPr>
              <a:t>	-c : To cut by character, with the list of byte numbers separated by comma or range by -</a:t>
            </a:r>
          </a:p>
          <a:p>
            <a:r>
              <a:rPr lang="en-GB" b="1" dirty="0">
                <a:ea typeface="Merriweather"/>
                <a:cs typeface="Merriweather"/>
                <a:sym typeface="Merriweather"/>
              </a:rPr>
              <a:t>	-f : To cut by field, with the list of byte numbers separated by comma or range by -</a:t>
            </a:r>
          </a:p>
          <a:p>
            <a:r>
              <a:rPr lang="en-GB" b="1" dirty="0">
                <a:ea typeface="Merriweather"/>
                <a:cs typeface="Merriweather"/>
                <a:sym typeface="Merriweather"/>
              </a:rPr>
              <a:t>	-d : cut by delimiter</a:t>
            </a:r>
          </a:p>
          <a:p>
            <a:endParaRPr lang="en-GB" b="1" dirty="0">
              <a:ea typeface="Merriweather"/>
              <a:cs typeface="Merriweather"/>
              <a:sym typeface="Merriweather"/>
            </a:endParaRPr>
          </a:p>
          <a:p>
            <a:r>
              <a:rPr lang="en-GB" b="1" dirty="0">
                <a:ea typeface="Merriweather"/>
                <a:cs typeface="Merriweather"/>
                <a:sym typeface="Merriweather"/>
              </a:rPr>
              <a:t>	cat DATA/id.txt</a:t>
            </a:r>
          </a:p>
          <a:p>
            <a:r>
              <a:rPr lang="en-GB" b="1" dirty="0">
                <a:ea typeface="Merriweather"/>
                <a:cs typeface="Merriweather"/>
                <a:sym typeface="Merriweather"/>
              </a:rPr>
              <a:t>	less DATA/id.txt |cut -b 1-3			less DATA/id.txt |cut -b 3-6</a:t>
            </a:r>
          </a:p>
          <a:p>
            <a:r>
              <a:rPr lang="en-GB" b="1" dirty="0">
                <a:ea typeface="Merriweather"/>
                <a:cs typeface="Merriweather"/>
                <a:sym typeface="Merriweather"/>
              </a:rPr>
              <a:t>	less DATA/id.txt |cut -b -3			less DATA/id.txt |cut -b 3-</a:t>
            </a:r>
          </a:p>
          <a:p>
            <a:r>
              <a:rPr lang="en-GB" b="1" dirty="0">
                <a:ea typeface="Merriweather"/>
                <a:cs typeface="Merriweather"/>
                <a:sym typeface="Merriweather"/>
              </a:rPr>
              <a:t>	 less DATA/id.txt |cut -d “_” -f 1		 less DATA/id.txt |cut -d “_” -f 2</a:t>
            </a:r>
          </a:p>
          <a:p>
            <a:r>
              <a:rPr lang="en-GB" b="1" dirty="0">
                <a:ea typeface="Merriweather"/>
                <a:cs typeface="Merriweather"/>
                <a:sym typeface="Merriweather"/>
              </a:rPr>
              <a:t>	less DATA/id.txt |cut -d “_” -f 1,2		less DATA/id.txt |cut -d “_” -f 1-2</a:t>
            </a:r>
          </a:p>
          <a:p>
            <a:endParaRPr lang="en-GB" b="1" dirty="0">
              <a:ea typeface="Merriweather"/>
              <a:cs typeface="Merriweather"/>
              <a:sym typeface="Merriweather"/>
            </a:endParaRPr>
          </a:p>
          <a:p>
            <a:r>
              <a:rPr lang="en-GB" b="1" dirty="0">
                <a:ea typeface="Merriweather"/>
                <a:cs typeface="Merriweather"/>
                <a:sym typeface="Merriweather"/>
              </a:rPr>
              <a:t>Blast file filtering/Sub-setting  </a:t>
            </a:r>
          </a:p>
          <a:p>
            <a:r>
              <a:rPr lang="en-GB" b="1" dirty="0">
                <a:ea typeface="Merriweather"/>
                <a:cs typeface="Merriweather"/>
                <a:sym typeface="Merriweather"/>
              </a:rPr>
              <a:t>less DATA/Blast_file.txt |head 			less DATA/Blast_file.txt |cut -f 2-5</a:t>
            </a:r>
          </a:p>
          <a:p>
            <a:r>
              <a:rPr lang="en-GB" b="1" dirty="0">
                <a:ea typeface="Merriweather"/>
                <a:cs typeface="Merriweather"/>
                <a:sym typeface="Merriweather"/>
              </a:rPr>
              <a:t>less DATA/Blast_file.txt |cut -f 2,5			less DATA/Blast_file.txt |wc -l</a:t>
            </a:r>
          </a:p>
          <a:p>
            <a:r>
              <a:rPr lang="en-GB" b="1" dirty="0">
                <a:ea typeface="Merriweather"/>
                <a:cs typeface="Merriweather"/>
                <a:sym typeface="Merriweather"/>
              </a:rPr>
              <a:t>less DATA/Blast_file.txt |grep -P "(.*null){11}“|wc -l</a:t>
            </a:r>
          </a:p>
          <a:p>
            <a:r>
              <a:rPr lang="en-GB" b="1" dirty="0">
                <a:ea typeface="Merriweather"/>
                <a:cs typeface="Merriweather"/>
                <a:sym typeface="Merriweather"/>
              </a:rPr>
              <a:t>less DATA/Blast_file.txt |grep -v -P "(.*null){11}“|wc –l  	 less DATA/Blast_file.txt |grep “|”</a:t>
            </a:r>
          </a:p>
          <a:p>
            <a:endParaRPr lang="en-GB" b="1" dirty="0">
              <a:ea typeface="Merriweather"/>
              <a:cs typeface="Merriweather"/>
              <a:sym typeface="Merriweather"/>
            </a:endParaRPr>
          </a:p>
        </p:txBody>
      </p:sp>
    </p:spTree>
    <p:extLst>
      <p:ext uri="{BB962C8B-B14F-4D97-AF65-F5344CB8AC3E}">
        <p14:creationId xmlns:p14="http://schemas.microsoft.com/office/powerpoint/2010/main" val="32103865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05293"/>
            <a:ext cx="12192000" cy="576169"/>
          </a:xfrm>
        </p:spPr>
        <p:txBody>
          <a:bodyPr>
            <a:noAutofit/>
          </a:bodyPr>
          <a:lstStyle/>
          <a:p>
            <a:pPr algn="ctr"/>
            <a:r>
              <a:rPr lang="sv-SE" sz="3200" b="1" dirty="0">
                <a:latin typeface="Arial Black" panose="020B0A04020102020204" pitchFamily="34" charset="0"/>
              </a:rPr>
              <a:t>Routine Bioinformatics Task</a:t>
            </a:r>
            <a:endParaRPr lang="en-GB" sz="3200" b="1" dirty="0">
              <a:latin typeface="Arial Black" panose="020B0A04020102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694329" y="1013028"/>
            <a:ext cx="952948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GB" dirty="0"/>
          </a:p>
        </p:txBody>
      </p:sp>
      <p:sp>
        <p:nvSpPr>
          <p:cNvPr id="7" name="Google Shape;96;p18"/>
          <p:cNvSpPr txBox="1"/>
          <p:nvPr/>
        </p:nvSpPr>
        <p:spPr>
          <a:xfrm>
            <a:off x="1308848" y="835513"/>
            <a:ext cx="9699812" cy="3693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GB" sz="2400" b="1" dirty="0">
                <a:solidFill>
                  <a:schemeClr val="accent6">
                    <a:lumMod val="50000"/>
                  </a:schemeClr>
                </a:solidFill>
              </a:rPr>
              <a:t>Paste (Use to merge of file content)</a:t>
            </a:r>
          </a:p>
          <a:p>
            <a:endParaRPr lang="en-GB" sz="2400" b="1" dirty="0">
              <a:solidFill>
                <a:schemeClr val="accent6">
                  <a:lumMod val="50000"/>
                </a:schemeClr>
              </a:solidFill>
            </a:endParaRPr>
          </a:p>
          <a:p>
            <a:pPr lvl="0"/>
            <a:r>
              <a:rPr lang="en-GB" b="1" dirty="0">
                <a:solidFill>
                  <a:srgbClr val="FF0000"/>
                </a:solidFill>
                <a:ea typeface="Merriweather"/>
                <a:cs typeface="Merriweather"/>
                <a:sym typeface="Merriweather"/>
              </a:rPr>
              <a:t>Syntax : paste [-d/s] file1 file2</a:t>
            </a:r>
          </a:p>
          <a:p>
            <a:endParaRPr lang="en-GB" b="1" dirty="0">
              <a:ea typeface="Merriweather"/>
              <a:cs typeface="Merriweather"/>
              <a:sym typeface="Merriweather"/>
            </a:endParaRPr>
          </a:p>
          <a:p>
            <a:r>
              <a:rPr lang="en-GB" b="1" dirty="0">
                <a:ea typeface="Merriweather"/>
                <a:cs typeface="Merriweather"/>
                <a:sym typeface="Merriweather"/>
              </a:rPr>
              <a:t>Options Description</a:t>
            </a:r>
          </a:p>
          <a:p>
            <a:r>
              <a:rPr lang="en-GB" b="1" dirty="0">
                <a:solidFill>
                  <a:srgbClr val="FF0000"/>
                </a:solidFill>
                <a:ea typeface="Merriweather"/>
                <a:cs typeface="Merriweather"/>
                <a:sym typeface="Merriweather"/>
              </a:rPr>
              <a:t>	</a:t>
            </a:r>
            <a:r>
              <a:rPr lang="en-GB" b="1" dirty="0">
                <a:sym typeface="Merriweather"/>
              </a:rPr>
              <a:t>-d : To define delimiter for joining </a:t>
            </a:r>
          </a:p>
          <a:p>
            <a:r>
              <a:rPr lang="en-GB" b="1" dirty="0">
                <a:sym typeface="Merriweather"/>
              </a:rPr>
              <a:t>	-s : To join file content horizontally</a:t>
            </a:r>
          </a:p>
          <a:p>
            <a:endParaRPr lang="en-GB" b="1" dirty="0">
              <a:ea typeface="Merriweather"/>
              <a:cs typeface="Merriweather"/>
              <a:sym typeface="Merriweather"/>
            </a:endParaRPr>
          </a:p>
          <a:p>
            <a:r>
              <a:rPr lang="en-GB" b="1" dirty="0">
                <a:ea typeface="Merriweather"/>
                <a:cs typeface="Merriweather"/>
                <a:sym typeface="Merriweather"/>
              </a:rPr>
              <a:t>	cat DATA/id.txt			cat DATA/family.txt</a:t>
            </a:r>
          </a:p>
          <a:p>
            <a:r>
              <a:rPr lang="en-GB" b="1" dirty="0">
                <a:ea typeface="Merriweather"/>
                <a:cs typeface="Merriweather"/>
                <a:sym typeface="Merriweather"/>
              </a:rPr>
              <a:t>	paste DATA/id.txt DATA/family.txt	 paste –d “|” DATA/id.txt DATA/family.txt</a:t>
            </a:r>
          </a:p>
          <a:p>
            <a:r>
              <a:rPr lang="en-GB" b="1" dirty="0">
                <a:ea typeface="Merriweather"/>
                <a:cs typeface="Merriweather"/>
                <a:sym typeface="Merriweather"/>
              </a:rPr>
              <a:t>	paste -s DATA/id.txt DATA/family.txt 	 cat DATA/id.txt DATA/family.txt |paste - - -</a:t>
            </a:r>
          </a:p>
          <a:p>
            <a:r>
              <a:rPr lang="en-GB" b="1" dirty="0">
                <a:ea typeface="Merriweather"/>
                <a:cs typeface="Merriweather"/>
                <a:sym typeface="Merriweather"/>
              </a:rPr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32514100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05293"/>
            <a:ext cx="12192000" cy="576169"/>
          </a:xfrm>
        </p:spPr>
        <p:txBody>
          <a:bodyPr>
            <a:noAutofit/>
          </a:bodyPr>
          <a:lstStyle/>
          <a:p>
            <a:pPr algn="ctr"/>
            <a:r>
              <a:rPr lang="sv-SE" sz="3200" b="1" dirty="0">
                <a:latin typeface="Arial Black" panose="020B0A04020102020204" pitchFamily="34" charset="0"/>
              </a:rPr>
              <a:t>Routine Bioinformatics Task</a:t>
            </a:r>
            <a:endParaRPr lang="en-GB" sz="3200" b="1" dirty="0">
              <a:latin typeface="Arial Black" panose="020B0A04020102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694329" y="1013028"/>
            <a:ext cx="952948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GB" dirty="0"/>
          </a:p>
        </p:txBody>
      </p:sp>
      <p:sp>
        <p:nvSpPr>
          <p:cNvPr id="7" name="Google Shape;96;p18"/>
          <p:cNvSpPr txBox="1"/>
          <p:nvPr/>
        </p:nvSpPr>
        <p:spPr>
          <a:xfrm>
            <a:off x="1308848" y="835513"/>
            <a:ext cx="9699812" cy="45242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GB" sz="2400" b="1" dirty="0">
                <a:solidFill>
                  <a:schemeClr val="accent6">
                    <a:lumMod val="50000"/>
                  </a:schemeClr>
                </a:solidFill>
              </a:rPr>
              <a:t>sort (Use to sort file content line by line)</a:t>
            </a:r>
          </a:p>
          <a:p>
            <a:endParaRPr lang="en-GB" sz="2400" b="1" dirty="0">
              <a:solidFill>
                <a:schemeClr val="accent6">
                  <a:lumMod val="50000"/>
                </a:schemeClr>
              </a:solidFill>
            </a:endParaRPr>
          </a:p>
          <a:p>
            <a:pPr lvl="0"/>
            <a:r>
              <a:rPr lang="en-GB" b="1" dirty="0">
                <a:solidFill>
                  <a:srgbClr val="FF0000"/>
                </a:solidFill>
                <a:ea typeface="Merriweather"/>
                <a:cs typeface="Merriweather"/>
                <a:sym typeface="Merriweather"/>
              </a:rPr>
              <a:t>Syntax : sort [-n/r/k] &lt;</a:t>
            </a:r>
            <a:r>
              <a:rPr lang="en-GB" b="1" dirty="0" err="1">
                <a:solidFill>
                  <a:srgbClr val="FF0000"/>
                </a:solidFill>
                <a:ea typeface="Merriweather"/>
                <a:cs typeface="Merriweather"/>
                <a:sym typeface="Merriweather"/>
              </a:rPr>
              <a:t>file_name</a:t>
            </a:r>
            <a:r>
              <a:rPr lang="en-GB" b="1" dirty="0">
                <a:solidFill>
                  <a:srgbClr val="FF0000"/>
                </a:solidFill>
                <a:ea typeface="Merriweather"/>
                <a:cs typeface="Merriweather"/>
                <a:sym typeface="Merriweather"/>
              </a:rPr>
              <a:t>&gt;</a:t>
            </a:r>
          </a:p>
          <a:p>
            <a:pPr lvl="0"/>
            <a:endParaRPr lang="en-GB" b="1" dirty="0">
              <a:ea typeface="Merriweather"/>
              <a:cs typeface="Merriweather"/>
              <a:sym typeface="Merriweather"/>
            </a:endParaRPr>
          </a:p>
          <a:p>
            <a:r>
              <a:rPr lang="en-GB" b="1" dirty="0">
                <a:ea typeface="Merriweather"/>
                <a:cs typeface="Merriweather"/>
                <a:sym typeface="Merriweather"/>
              </a:rPr>
              <a:t>Options Description</a:t>
            </a:r>
          </a:p>
          <a:p>
            <a:r>
              <a:rPr lang="en-GB" b="1" dirty="0">
                <a:ea typeface="Merriweather"/>
                <a:cs typeface="Merriweather"/>
                <a:sym typeface="Merriweather"/>
              </a:rPr>
              <a:t>	-r: reverse the result of comparisons</a:t>
            </a:r>
          </a:p>
          <a:p>
            <a:r>
              <a:rPr lang="en-GB" b="1" dirty="0">
                <a:ea typeface="Merriweather"/>
                <a:cs typeface="Merriweather"/>
                <a:sym typeface="Merriweather"/>
              </a:rPr>
              <a:t>	-k: KEYDEF gives location and type</a:t>
            </a:r>
          </a:p>
          <a:p>
            <a:r>
              <a:rPr lang="en-GB" b="1" dirty="0">
                <a:ea typeface="Merriweather"/>
                <a:cs typeface="Merriweather"/>
                <a:sym typeface="Merriweather"/>
              </a:rPr>
              <a:t>	-n: compare according to string numerical value</a:t>
            </a:r>
          </a:p>
          <a:p>
            <a:r>
              <a:rPr lang="en-GB" b="1" dirty="0">
                <a:ea typeface="Merriweather"/>
                <a:cs typeface="Merriweather"/>
                <a:sym typeface="Merriweather"/>
              </a:rPr>
              <a:t>	-b: ignore leading blanks</a:t>
            </a:r>
          </a:p>
          <a:p>
            <a:endParaRPr lang="en-GB" b="1" dirty="0">
              <a:ea typeface="Merriweather"/>
              <a:cs typeface="Merriweather"/>
              <a:sym typeface="Merriweather"/>
            </a:endParaRPr>
          </a:p>
          <a:p>
            <a:r>
              <a:rPr lang="en-GB" b="1" dirty="0">
                <a:ea typeface="Merriweather"/>
                <a:cs typeface="Merriweather"/>
                <a:sym typeface="Merriweather"/>
              </a:rPr>
              <a:t>	 cat DATA/Features.txt		 cat DATA/Exon.txt </a:t>
            </a:r>
          </a:p>
          <a:p>
            <a:r>
              <a:rPr lang="en-GB" b="1" dirty="0">
                <a:ea typeface="Merriweather"/>
                <a:cs typeface="Merriweather"/>
                <a:sym typeface="Merriweather"/>
              </a:rPr>
              <a:t>	 cat DATA/</a:t>
            </a:r>
            <a:r>
              <a:rPr lang="en-GB" b="1" dirty="0" err="1">
                <a:ea typeface="Merriweather"/>
                <a:cs typeface="Merriweather"/>
                <a:sym typeface="Merriweather"/>
              </a:rPr>
              <a:t>Features.txt|sort</a:t>
            </a:r>
            <a:r>
              <a:rPr lang="en-GB" b="1" dirty="0">
                <a:ea typeface="Merriweather"/>
                <a:cs typeface="Merriweather"/>
                <a:sym typeface="Merriweather"/>
              </a:rPr>
              <a:t>		 cat DATA/</a:t>
            </a:r>
            <a:r>
              <a:rPr lang="en-GB" b="1" dirty="0" err="1">
                <a:ea typeface="Merriweather"/>
                <a:cs typeface="Merriweather"/>
                <a:sym typeface="Merriweather"/>
              </a:rPr>
              <a:t>Exon.txt|sort</a:t>
            </a:r>
            <a:r>
              <a:rPr lang="en-GB" b="1" dirty="0">
                <a:ea typeface="Merriweather"/>
                <a:cs typeface="Merriweather"/>
                <a:sym typeface="Merriweather"/>
              </a:rPr>
              <a:t> </a:t>
            </a:r>
          </a:p>
          <a:p>
            <a:r>
              <a:rPr lang="en-GB" b="1" dirty="0">
                <a:ea typeface="Merriweather"/>
                <a:cs typeface="Merriweather"/>
                <a:sym typeface="Merriweather"/>
              </a:rPr>
              <a:t>	 cat DATA/</a:t>
            </a:r>
            <a:r>
              <a:rPr lang="en-GB" b="1" dirty="0" err="1">
                <a:ea typeface="Merriweather"/>
                <a:cs typeface="Merriweather"/>
                <a:sym typeface="Merriweather"/>
              </a:rPr>
              <a:t>Exon.txt|sort</a:t>
            </a:r>
            <a:r>
              <a:rPr lang="en-GB" b="1" dirty="0">
                <a:ea typeface="Merriweather"/>
                <a:cs typeface="Merriweather"/>
                <a:sym typeface="Merriweather"/>
              </a:rPr>
              <a:t> -n 		</a:t>
            </a:r>
            <a:r>
              <a:rPr lang="pt-BR" b="1" dirty="0">
                <a:ea typeface="Merriweather"/>
                <a:cs typeface="Merriweather"/>
                <a:sym typeface="Merriweather"/>
              </a:rPr>
              <a:t> cat DATA/Exon.txt|sort -n -k 2 </a:t>
            </a:r>
          </a:p>
          <a:p>
            <a:r>
              <a:rPr lang="pt-BR" b="1" dirty="0">
                <a:ea typeface="Merriweather"/>
                <a:cs typeface="Merriweather"/>
                <a:sym typeface="Merriweather"/>
              </a:rPr>
              <a:t>	cat DATA/Exon.txt|sort -n -k 2 -r </a:t>
            </a:r>
            <a:r>
              <a:rPr lang="en-GB" b="1" dirty="0">
                <a:ea typeface="Merriweather"/>
                <a:cs typeface="Merriweather"/>
                <a:sym typeface="Merriweather"/>
              </a:rPr>
              <a:t>	</a:t>
            </a:r>
          </a:p>
          <a:p>
            <a:r>
              <a:rPr lang="en-GB" b="1" dirty="0">
                <a:ea typeface="Merriweather"/>
                <a:cs typeface="Merriweather"/>
                <a:sym typeface="Merriweather"/>
              </a:rPr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37893900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21582"/>
            <a:ext cx="12192000" cy="647246"/>
          </a:xfrm>
        </p:spPr>
        <p:txBody>
          <a:bodyPr>
            <a:normAutofit fontScale="90000"/>
          </a:bodyPr>
          <a:lstStyle/>
          <a:p>
            <a:pPr algn="ctr"/>
            <a:r>
              <a:rPr lang="sv-SE" dirty="0">
                <a:latin typeface="Arial Black" panose="020B0A04020102020204" pitchFamily="34" charset="0"/>
              </a:rPr>
              <a:t>What is genomics data?</a:t>
            </a:r>
            <a:endParaRPr lang="en-GB" dirty="0">
              <a:latin typeface="Arial Black" panose="020B0A040201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028" y="1029217"/>
            <a:ext cx="11013944" cy="15451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2457" y="2634761"/>
            <a:ext cx="8001000" cy="903136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2242457" y="3625770"/>
            <a:ext cx="7728857" cy="2309011"/>
            <a:chOff x="2090057" y="4047737"/>
            <a:chExt cx="7728857" cy="2521202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89259" y="4716671"/>
              <a:ext cx="3229655" cy="1082923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090057" y="4047737"/>
              <a:ext cx="4152900" cy="2151870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2242457" y="6199607"/>
              <a:ext cx="13471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dirty="0">
                  <a:latin typeface="Arial Black" panose="020B0A04020102020204" pitchFamily="34" charset="0"/>
                </a:rPr>
                <a:t>DNA/RNA</a:t>
              </a:r>
              <a:endParaRPr lang="en-GB" dirty="0">
                <a:latin typeface="Arial Black" panose="020B0A04020102020204" pitchFamily="34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385722" y="6194357"/>
              <a:ext cx="13773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dirty="0">
                  <a:latin typeface="Arial Black" panose="020B0A04020102020204" pitchFamily="34" charset="0"/>
                </a:rPr>
                <a:t>Sequncer</a:t>
              </a:r>
              <a:endParaRPr lang="en-GB" dirty="0">
                <a:latin typeface="Arial Black" panose="020B0A04020102020204" pitchFamily="34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727708" y="6194357"/>
              <a:ext cx="14157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dirty="0" err="1">
                  <a:latin typeface="Arial Black" panose="020B0A04020102020204" pitchFamily="34" charset="0"/>
                </a:rPr>
                <a:t>Sequnces</a:t>
              </a:r>
              <a:endParaRPr lang="en-GB" dirty="0">
                <a:latin typeface="Arial Black" panose="020B0A04020102020204" pitchFamily="34" charset="0"/>
              </a:endParaRPr>
            </a:p>
          </p:txBody>
        </p:sp>
      </p:grpSp>
      <p:sp>
        <p:nvSpPr>
          <p:cNvPr id="14" name="Title 1"/>
          <p:cNvSpPr txBox="1">
            <a:spLocks/>
          </p:cNvSpPr>
          <p:nvPr/>
        </p:nvSpPr>
        <p:spPr>
          <a:xfrm>
            <a:off x="0" y="6210754"/>
            <a:ext cx="12192000" cy="6472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sv-SE" sz="2800" dirty="0">
                <a:solidFill>
                  <a:srgbClr val="FF0000"/>
                </a:solidFill>
                <a:latin typeface="Arial Black" panose="020B0A04020102020204" pitchFamily="34" charset="0"/>
              </a:rPr>
              <a:t>What is the relevance HTS?</a:t>
            </a:r>
            <a:endParaRPr lang="en-GB" sz="2800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7716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05293"/>
            <a:ext cx="12192000" cy="576169"/>
          </a:xfrm>
        </p:spPr>
        <p:txBody>
          <a:bodyPr>
            <a:noAutofit/>
          </a:bodyPr>
          <a:lstStyle/>
          <a:p>
            <a:pPr algn="ctr"/>
            <a:r>
              <a:rPr lang="sv-SE" sz="3200" b="1" dirty="0">
                <a:latin typeface="Arial Black" panose="020B0A04020102020204" pitchFamily="34" charset="0"/>
              </a:rPr>
              <a:t>Routine Bioinformatics Task</a:t>
            </a:r>
            <a:endParaRPr lang="en-GB" sz="3200" b="1" dirty="0">
              <a:latin typeface="Arial Black" panose="020B0A04020102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694329" y="1013028"/>
            <a:ext cx="952948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GB" dirty="0"/>
          </a:p>
        </p:txBody>
      </p:sp>
      <p:sp>
        <p:nvSpPr>
          <p:cNvPr id="7" name="Google Shape;96;p18"/>
          <p:cNvSpPr txBox="1"/>
          <p:nvPr/>
        </p:nvSpPr>
        <p:spPr>
          <a:xfrm>
            <a:off x="1308848" y="835513"/>
            <a:ext cx="9699812" cy="5909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GB" sz="2400" b="1" dirty="0">
                <a:solidFill>
                  <a:schemeClr val="accent6">
                    <a:lumMod val="50000"/>
                  </a:schemeClr>
                </a:solidFill>
              </a:rPr>
              <a:t>uniq (used to reports or filter out repeated lines in a file line by line)</a:t>
            </a:r>
          </a:p>
          <a:p>
            <a:endParaRPr lang="en-GB" sz="2400" b="1" dirty="0">
              <a:solidFill>
                <a:schemeClr val="accent6">
                  <a:lumMod val="50000"/>
                </a:schemeClr>
              </a:solidFill>
            </a:endParaRPr>
          </a:p>
          <a:p>
            <a:pPr lvl="0"/>
            <a:r>
              <a:rPr lang="en-GB" b="1" dirty="0">
                <a:solidFill>
                  <a:srgbClr val="FF0000"/>
                </a:solidFill>
                <a:ea typeface="Merriweather"/>
                <a:cs typeface="Merriweather"/>
                <a:sym typeface="Merriweather"/>
              </a:rPr>
              <a:t>Syntax : uniq [options] [files]</a:t>
            </a:r>
            <a:endParaRPr lang="en-GB" b="1" dirty="0">
              <a:ea typeface="Merriweather"/>
              <a:cs typeface="Merriweather"/>
              <a:sym typeface="Merriweather"/>
            </a:endParaRPr>
          </a:p>
          <a:p>
            <a:r>
              <a:rPr lang="en-GB" b="1" dirty="0">
                <a:ea typeface="Merriweather"/>
                <a:cs typeface="Merriweather"/>
                <a:sym typeface="Merriweather"/>
              </a:rPr>
              <a:t>Options Description</a:t>
            </a:r>
          </a:p>
          <a:p>
            <a:r>
              <a:rPr lang="en-GB" b="1" dirty="0">
                <a:ea typeface="Merriweather"/>
                <a:cs typeface="Merriweather"/>
                <a:sym typeface="Merriweather"/>
              </a:rPr>
              <a:t>	-c : prints how many times a line was repeated by displaying a number</a:t>
            </a:r>
          </a:p>
          <a:p>
            <a:r>
              <a:rPr lang="en-GB" b="1" dirty="0">
                <a:ea typeface="Merriweather"/>
                <a:cs typeface="Merriweather"/>
                <a:sym typeface="Merriweather"/>
              </a:rPr>
              <a:t>	-d : prints the repeated lines and not the lines which aren’t repeated</a:t>
            </a:r>
          </a:p>
          <a:p>
            <a:r>
              <a:rPr lang="en-GB" b="1" dirty="0">
                <a:ea typeface="Merriweather"/>
                <a:cs typeface="Merriweather"/>
                <a:sym typeface="Merriweather"/>
              </a:rPr>
              <a:t>	-</a:t>
            </a:r>
            <a:r>
              <a:rPr lang="en-GB" b="1" dirty="0" err="1">
                <a:ea typeface="Merriweather"/>
                <a:cs typeface="Merriweather"/>
                <a:sym typeface="Merriweather"/>
              </a:rPr>
              <a:t>i</a:t>
            </a:r>
            <a:r>
              <a:rPr lang="en-GB" b="1" dirty="0">
                <a:ea typeface="Merriweather"/>
                <a:cs typeface="Merriweather"/>
                <a:sym typeface="Merriweather"/>
              </a:rPr>
              <a:t> : ignore case.</a:t>
            </a:r>
          </a:p>
          <a:p>
            <a:r>
              <a:rPr lang="en-GB" b="1" dirty="0">
                <a:ea typeface="Merriweather"/>
                <a:cs typeface="Merriweather"/>
                <a:sym typeface="Merriweather"/>
              </a:rPr>
              <a:t>	-u : print only unique lines. 	</a:t>
            </a:r>
          </a:p>
          <a:p>
            <a:endParaRPr lang="en-GB" b="1" dirty="0">
              <a:ea typeface="Merriweather"/>
              <a:cs typeface="Merriweather"/>
              <a:sym typeface="Merriweather"/>
            </a:endParaRPr>
          </a:p>
          <a:p>
            <a:r>
              <a:rPr lang="en-GB" b="1" dirty="0">
                <a:ea typeface="Merriweather"/>
                <a:cs typeface="Merriweather"/>
                <a:sym typeface="Merriweather"/>
              </a:rPr>
              <a:t>cat DATA/Exon.txt			 	cat DATA/</a:t>
            </a:r>
            <a:r>
              <a:rPr lang="en-GB" b="1" dirty="0" err="1">
                <a:ea typeface="Merriweather"/>
                <a:cs typeface="Merriweather"/>
                <a:sym typeface="Merriweather"/>
              </a:rPr>
              <a:t>Exon.txt|uniq</a:t>
            </a:r>
            <a:endParaRPr lang="en-GB" b="1" dirty="0">
              <a:ea typeface="Merriweather"/>
              <a:cs typeface="Merriweather"/>
              <a:sym typeface="Merriweather"/>
            </a:endParaRPr>
          </a:p>
          <a:p>
            <a:r>
              <a:rPr lang="en-GB" b="1" dirty="0">
                <a:ea typeface="Merriweather"/>
                <a:cs typeface="Merriweather"/>
                <a:sym typeface="Merriweather"/>
              </a:rPr>
              <a:t>cat DATA/</a:t>
            </a:r>
            <a:r>
              <a:rPr lang="en-GB" b="1" dirty="0" err="1">
                <a:ea typeface="Merriweather"/>
                <a:cs typeface="Merriweather"/>
                <a:sym typeface="Merriweather"/>
              </a:rPr>
              <a:t>Exon.txt|cut</a:t>
            </a:r>
            <a:r>
              <a:rPr lang="en-GB" b="1" dirty="0">
                <a:ea typeface="Merriweather"/>
                <a:cs typeface="Merriweather"/>
                <a:sym typeface="Merriweather"/>
              </a:rPr>
              <a:t> -d " " -f 1 |uniq		cat DATA/</a:t>
            </a:r>
            <a:r>
              <a:rPr lang="en-GB" b="1" dirty="0" err="1">
                <a:ea typeface="Merriweather"/>
                <a:cs typeface="Merriweather"/>
                <a:sym typeface="Merriweather"/>
              </a:rPr>
              <a:t>Exon.txt|cut</a:t>
            </a:r>
            <a:r>
              <a:rPr lang="en-GB" b="1" dirty="0">
                <a:ea typeface="Merriweather"/>
                <a:cs typeface="Merriweather"/>
                <a:sym typeface="Merriweather"/>
              </a:rPr>
              <a:t> -d " " -f 2 |uniq</a:t>
            </a:r>
          </a:p>
          <a:p>
            <a:r>
              <a:rPr lang="en-GB" b="1" dirty="0">
                <a:ea typeface="Merriweather"/>
                <a:cs typeface="Merriweather"/>
                <a:sym typeface="Merriweather"/>
              </a:rPr>
              <a:t>cat DATA/</a:t>
            </a:r>
            <a:r>
              <a:rPr lang="en-GB" b="1" dirty="0" err="1">
                <a:ea typeface="Merriweather"/>
                <a:cs typeface="Merriweather"/>
                <a:sym typeface="Merriweather"/>
              </a:rPr>
              <a:t>Exon.txt|cut</a:t>
            </a:r>
            <a:r>
              <a:rPr lang="en-GB" b="1" dirty="0">
                <a:ea typeface="Merriweather"/>
                <a:cs typeface="Merriweather"/>
                <a:sym typeface="Merriweather"/>
              </a:rPr>
              <a:t> -d " " -f 2 |</a:t>
            </a:r>
            <a:r>
              <a:rPr lang="en-GB" b="1" dirty="0" err="1">
                <a:ea typeface="Merriweather"/>
                <a:cs typeface="Merriweather"/>
                <a:sym typeface="Merriweather"/>
              </a:rPr>
              <a:t>sort|uniq</a:t>
            </a:r>
            <a:r>
              <a:rPr lang="en-GB" b="1" dirty="0">
                <a:ea typeface="Merriweather"/>
                <a:cs typeface="Merriweather"/>
                <a:sym typeface="Merriweather"/>
              </a:rPr>
              <a:t>	cat DATA/</a:t>
            </a:r>
            <a:r>
              <a:rPr lang="en-GB" b="1" dirty="0" err="1">
                <a:ea typeface="Merriweather"/>
                <a:cs typeface="Merriweather"/>
                <a:sym typeface="Merriweather"/>
              </a:rPr>
              <a:t>Exon.txt|cut</a:t>
            </a:r>
            <a:r>
              <a:rPr lang="en-GB" b="1" dirty="0">
                <a:ea typeface="Merriweather"/>
                <a:cs typeface="Merriweather"/>
                <a:sym typeface="Merriweather"/>
              </a:rPr>
              <a:t> -d " " -f 1 |</a:t>
            </a:r>
            <a:r>
              <a:rPr lang="en-GB" b="1" dirty="0" err="1">
                <a:ea typeface="Merriweather"/>
                <a:cs typeface="Merriweather"/>
                <a:sym typeface="Merriweather"/>
              </a:rPr>
              <a:t>sort|uniq</a:t>
            </a:r>
            <a:r>
              <a:rPr lang="en-GB" b="1" dirty="0">
                <a:ea typeface="Merriweather"/>
                <a:cs typeface="Merriweather"/>
                <a:sym typeface="Merriweather"/>
              </a:rPr>
              <a:t> –c</a:t>
            </a:r>
          </a:p>
          <a:p>
            <a:r>
              <a:rPr lang="en-GB" b="1" dirty="0">
                <a:ea typeface="Merriweather"/>
                <a:cs typeface="Merriweather"/>
                <a:sym typeface="Merriweather"/>
              </a:rPr>
              <a:t>cat DATA/</a:t>
            </a:r>
            <a:r>
              <a:rPr lang="en-GB" b="1" dirty="0" err="1">
                <a:ea typeface="Merriweather"/>
                <a:cs typeface="Merriweather"/>
                <a:sym typeface="Merriweather"/>
              </a:rPr>
              <a:t>Exon.txt|cut</a:t>
            </a:r>
            <a:r>
              <a:rPr lang="en-GB" b="1" dirty="0">
                <a:ea typeface="Merriweather"/>
                <a:cs typeface="Merriweather"/>
                <a:sym typeface="Merriweather"/>
              </a:rPr>
              <a:t> -d " " -f 1 |</a:t>
            </a:r>
            <a:r>
              <a:rPr lang="en-GB" b="1" dirty="0" err="1">
                <a:ea typeface="Merriweather"/>
                <a:cs typeface="Merriweather"/>
                <a:sym typeface="Merriweather"/>
              </a:rPr>
              <a:t>sort|uniq</a:t>
            </a:r>
            <a:r>
              <a:rPr lang="en-GB" b="1" dirty="0">
                <a:ea typeface="Merriweather"/>
                <a:cs typeface="Merriweather"/>
                <a:sym typeface="Merriweather"/>
              </a:rPr>
              <a:t> –u	 cat DATA/</a:t>
            </a:r>
            <a:r>
              <a:rPr lang="en-GB" b="1" dirty="0" err="1">
                <a:ea typeface="Merriweather"/>
                <a:cs typeface="Merriweather"/>
                <a:sym typeface="Merriweather"/>
              </a:rPr>
              <a:t>Exon.txt|cut</a:t>
            </a:r>
            <a:r>
              <a:rPr lang="en-GB" b="1" dirty="0">
                <a:ea typeface="Merriweather"/>
                <a:cs typeface="Merriweather"/>
                <a:sym typeface="Merriweather"/>
              </a:rPr>
              <a:t> -d " " -f 1 |</a:t>
            </a:r>
            <a:r>
              <a:rPr lang="en-GB" b="1" dirty="0" err="1">
                <a:ea typeface="Merriweather"/>
                <a:cs typeface="Merriweather"/>
                <a:sym typeface="Merriweather"/>
              </a:rPr>
              <a:t>sort|uniq</a:t>
            </a:r>
            <a:r>
              <a:rPr lang="en-GB" b="1" dirty="0">
                <a:ea typeface="Merriweather"/>
                <a:cs typeface="Merriweather"/>
                <a:sym typeface="Merriweather"/>
              </a:rPr>
              <a:t> -d</a:t>
            </a:r>
          </a:p>
          <a:p>
            <a:endParaRPr lang="en-GB" b="1" dirty="0">
              <a:ea typeface="Merriweather"/>
              <a:cs typeface="Merriweather"/>
              <a:sym typeface="Merriweather"/>
            </a:endParaRPr>
          </a:p>
          <a:p>
            <a:r>
              <a:rPr lang="en-GB" b="1" dirty="0">
                <a:solidFill>
                  <a:schemeClr val="accent6">
                    <a:lumMod val="50000"/>
                  </a:schemeClr>
                </a:solidFill>
              </a:rPr>
              <a:t>Fold (to break lines)</a:t>
            </a:r>
          </a:p>
          <a:p>
            <a:pPr lvl="0"/>
            <a:r>
              <a:rPr lang="en-GB" b="1" dirty="0">
                <a:solidFill>
                  <a:srgbClr val="FF0000"/>
                </a:solidFill>
                <a:ea typeface="Merriweather"/>
                <a:cs typeface="Merriweather"/>
                <a:sym typeface="Merriweather"/>
              </a:rPr>
              <a:t>Syntax : fold [options] [files]</a:t>
            </a:r>
          </a:p>
          <a:p>
            <a:pPr lvl="0"/>
            <a:r>
              <a:rPr lang="en-GB" b="1" dirty="0">
                <a:ea typeface="Merriweather"/>
                <a:cs typeface="Merriweather"/>
                <a:sym typeface="Merriweather"/>
              </a:rPr>
              <a:t>Options Description</a:t>
            </a:r>
          </a:p>
          <a:p>
            <a:pPr lvl="0"/>
            <a:r>
              <a:rPr lang="en-GB" b="1" dirty="0">
                <a:ea typeface="Merriweather"/>
                <a:cs typeface="Merriweather"/>
                <a:sym typeface="Merriweather"/>
              </a:rPr>
              <a:t>  	-s: break at spaces</a:t>
            </a:r>
          </a:p>
          <a:p>
            <a:pPr lvl="0"/>
            <a:r>
              <a:rPr lang="en-GB" b="1" dirty="0">
                <a:ea typeface="Merriweather"/>
                <a:cs typeface="Merriweather"/>
                <a:sym typeface="Merriweather"/>
              </a:rPr>
              <a:t>  	-w: use columns WIDTH</a:t>
            </a:r>
          </a:p>
          <a:p>
            <a:r>
              <a:rPr lang="en-GB" b="1" dirty="0">
                <a:ea typeface="Merriweather"/>
                <a:cs typeface="Merriweather"/>
                <a:sym typeface="Merriweather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4939708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165" y="0"/>
            <a:ext cx="10515600" cy="791322"/>
          </a:xfrm>
        </p:spPr>
        <p:txBody>
          <a:bodyPr>
            <a:noAutofit/>
          </a:bodyPr>
          <a:lstStyle/>
          <a:p>
            <a:pPr algn="ctr"/>
            <a:r>
              <a:rPr lang="en-GB" sz="2800" b="1" dirty="0">
                <a:solidFill>
                  <a:schemeClr val="accent6">
                    <a:lumMod val="50000"/>
                  </a:schemeClr>
                </a:solidFill>
                <a:latin typeface="Arial Black" panose="020B0A04020102020204" pitchFamily="34" charset="0"/>
              </a:rPr>
              <a:t>2. Data Extraction to Plot Analysis Graph</a:t>
            </a:r>
            <a:endParaRPr lang="en-GB" sz="2800" b="1" dirty="0">
              <a:latin typeface="Arial Black" panose="020B0A04020102020204" pitchFamily="34" charset="0"/>
            </a:endParaRPr>
          </a:p>
        </p:txBody>
      </p:sp>
      <p:graphicFrame>
        <p:nvGraphicFramePr>
          <p:cNvPr id="4" name="Chart 3"/>
          <p:cNvGraphicFramePr>
            <a:graphicFrameLocks/>
          </p:cNvGraphicFramePr>
          <p:nvPr/>
        </p:nvGraphicFramePr>
        <p:xfrm>
          <a:off x="7646895" y="1167616"/>
          <a:ext cx="3895165" cy="23286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Chart 4"/>
          <p:cNvGraphicFramePr>
            <a:graphicFrameLocks/>
          </p:cNvGraphicFramePr>
          <p:nvPr/>
        </p:nvGraphicFramePr>
        <p:xfrm>
          <a:off x="7553886" y="3868271"/>
          <a:ext cx="4081182" cy="25549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6" name="Chart 5"/>
          <p:cNvGraphicFramePr>
            <a:graphicFrameLocks/>
          </p:cNvGraphicFramePr>
          <p:nvPr/>
        </p:nvGraphicFramePr>
        <p:xfrm>
          <a:off x="1272986" y="4043083"/>
          <a:ext cx="3998259" cy="22053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7" name="Rectangle 6"/>
          <p:cNvSpPr/>
          <p:nvPr/>
        </p:nvSpPr>
        <p:spPr>
          <a:xfrm>
            <a:off x="1039904" y="1343816"/>
            <a:ext cx="6110647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>
                <a:ea typeface="Merriweather"/>
                <a:cs typeface="Merriweather"/>
                <a:sym typeface="Merriweather"/>
              </a:rPr>
              <a:t>Experiment : Functional diversity of </a:t>
            </a:r>
            <a:r>
              <a:rPr lang="en-GB" b="1" dirty="0" err="1">
                <a:ea typeface="Merriweather"/>
                <a:cs typeface="Merriweather"/>
                <a:sym typeface="Merriweather"/>
              </a:rPr>
              <a:t>Cazy</a:t>
            </a:r>
            <a:r>
              <a:rPr lang="en-GB" b="1" dirty="0">
                <a:ea typeface="Merriweather"/>
                <a:cs typeface="Merriweather"/>
                <a:sym typeface="Merriweather"/>
              </a:rPr>
              <a:t> Enzymes fungus</a:t>
            </a:r>
          </a:p>
          <a:p>
            <a:r>
              <a:rPr lang="en-GB" b="1" dirty="0">
                <a:ea typeface="Merriweather"/>
                <a:cs typeface="Merriweather"/>
                <a:sym typeface="Merriweather"/>
              </a:rPr>
              <a:t>Data :	RNA-</a:t>
            </a:r>
            <a:r>
              <a:rPr lang="en-GB" b="1" dirty="0" err="1">
                <a:ea typeface="Merriweather"/>
                <a:cs typeface="Merriweather"/>
                <a:sym typeface="Merriweather"/>
              </a:rPr>
              <a:t>Seq</a:t>
            </a:r>
            <a:endParaRPr lang="en-GB" b="1" dirty="0">
              <a:ea typeface="Merriweather"/>
              <a:cs typeface="Merriweather"/>
              <a:sym typeface="Merriweather"/>
            </a:endParaRPr>
          </a:p>
          <a:p>
            <a:r>
              <a:rPr lang="en-GB" b="1" dirty="0">
                <a:ea typeface="Merriweather"/>
                <a:cs typeface="Merriweather"/>
                <a:sym typeface="Merriweather"/>
              </a:rPr>
              <a:t>Processed :  Transcriptome (Generated Transcripts)</a:t>
            </a:r>
          </a:p>
          <a:p>
            <a:r>
              <a:rPr lang="en-GB" b="1" dirty="0">
                <a:ea typeface="Merriweather"/>
                <a:cs typeface="Merriweather"/>
                <a:sym typeface="Merriweather"/>
              </a:rPr>
              <a:t>Analysis: </a:t>
            </a:r>
          </a:p>
          <a:p>
            <a:pPr marL="342900" indent="-342900">
              <a:buAutoNum type="arabicPeriod"/>
            </a:pPr>
            <a:r>
              <a:rPr lang="en-GB" b="1" dirty="0">
                <a:ea typeface="Merriweather"/>
                <a:cs typeface="Merriweather"/>
                <a:sym typeface="Merriweather"/>
              </a:rPr>
              <a:t>How many </a:t>
            </a:r>
            <a:r>
              <a:rPr lang="en-GB" b="1" dirty="0" err="1">
                <a:ea typeface="Merriweather"/>
                <a:cs typeface="Merriweather"/>
                <a:sym typeface="Merriweather"/>
              </a:rPr>
              <a:t>cazy</a:t>
            </a:r>
            <a:r>
              <a:rPr lang="en-GB" b="1" dirty="0">
                <a:ea typeface="Merriweather"/>
                <a:cs typeface="Merriweather"/>
                <a:sym typeface="Merriweather"/>
              </a:rPr>
              <a:t> </a:t>
            </a:r>
            <a:r>
              <a:rPr lang="en-GB" b="1" dirty="0" err="1">
                <a:ea typeface="Merriweather"/>
                <a:cs typeface="Merriweather"/>
                <a:sym typeface="Merriweather"/>
              </a:rPr>
              <a:t>familes</a:t>
            </a:r>
            <a:r>
              <a:rPr lang="en-GB" b="1" dirty="0">
                <a:ea typeface="Merriweather"/>
                <a:cs typeface="Merriweather"/>
                <a:sym typeface="Merriweather"/>
              </a:rPr>
              <a:t> were present?</a:t>
            </a:r>
          </a:p>
          <a:p>
            <a:pPr marL="342900" indent="-342900">
              <a:buAutoNum type="arabicPeriod"/>
            </a:pPr>
            <a:r>
              <a:rPr lang="en-GB" b="1" dirty="0">
                <a:ea typeface="Merriweather"/>
                <a:cs typeface="Merriweather"/>
                <a:sym typeface="Merriweather"/>
              </a:rPr>
              <a:t>How many sub-</a:t>
            </a:r>
            <a:r>
              <a:rPr lang="en-GB" b="1" dirty="0" err="1">
                <a:ea typeface="Merriweather"/>
                <a:cs typeface="Merriweather"/>
                <a:sym typeface="Merriweather"/>
              </a:rPr>
              <a:t>familes</a:t>
            </a:r>
            <a:r>
              <a:rPr lang="en-GB" b="1" dirty="0">
                <a:ea typeface="Merriweather"/>
                <a:cs typeface="Merriweather"/>
                <a:sym typeface="Merriweather"/>
              </a:rPr>
              <a:t> of each </a:t>
            </a:r>
            <a:r>
              <a:rPr lang="en-GB" b="1" dirty="0" err="1">
                <a:ea typeface="Merriweather"/>
                <a:cs typeface="Merriweather"/>
                <a:sym typeface="Merriweather"/>
              </a:rPr>
              <a:t>Cazy</a:t>
            </a:r>
            <a:r>
              <a:rPr lang="en-GB" b="1" dirty="0">
                <a:ea typeface="Merriweather"/>
                <a:cs typeface="Merriweather"/>
                <a:sym typeface="Merriweather"/>
              </a:rPr>
              <a:t> families were present?</a:t>
            </a:r>
          </a:p>
        </p:txBody>
      </p:sp>
    </p:spTree>
    <p:extLst>
      <p:ext uri="{BB962C8B-B14F-4D97-AF65-F5344CB8AC3E}">
        <p14:creationId xmlns:p14="http://schemas.microsoft.com/office/powerpoint/2010/main" val="194411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  <p:bldGraphic spid="5" grpId="0">
        <p:bldAsOne/>
      </p:bldGraphic>
      <p:bldGraphic spid="6" grpId="0">
        <p:bldAsOne/>
      </p:bldGraphic>
      <p:bldP spid="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138519" y="688085"/>
            <a:ext cx="10165976" cy="57246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b="1" dirty="0">
                <a:solidFill>
                  <a:schemeClr val="accent6">
                    <a:lumMod val="50000"/>
                  </a:schemeClr>
                </a:solidFill>
              </a:rPr>
              <a:t>2. Extraction of data to plot graph</a:t>
            </a:r>
          </a:p>
          <a:p>
            <a:endParaRPr lang="en-GB" b="1" dirty="0">
              <a:ea typeface="Merriweather"/>
              <a:cs typeface="Merriweather"/>
              <a:sym typeface="Merriweather"/>
            </a:endParaRPr>
          </a:p>
          <a:p>
            <a:r>
              <a:rPr lang="en-GB" b="1" dirty="0">
                <a:ea typeface="Merriweather"/>
                <a:cs typeface="Merriweather"/>
                <a:sym typeface="Merriweather"/>
              </a:rPr>
              <a:t>Blast file filtering/Sub-setting  </a:t>
            </a:r>
          </a:p>
          <a:p>
            <a:r>
              <a:rPr lang="en-GB" b="1" dirty="0">
                <a:ea typeface="Merriweather"/>
                <a:cs typeface="Merriweather"/>
                <a:sym typeface="Merriweather"/>
              </a:rPr>
              <a:t>less ../Day2/Blast_file.txt |head 			 less ../Day2/Blast_file.txt |grep “|”</a:t>
            </a:r>
          </a:p>
          <a:p>
            <a:r>
              <a:rPr lang="en-GB" b="1" dirty="0">
                <a:ea typeface="Merriweather"/>
                <a:cs typeface="Merriweather"/>
                <a:sym typeface="Merriweather"/>
              </a:rPr>
              <a:t>cat ../Day2/Blast_file.txt |grep "|"|cut -f 5</a:t>
            </a:r>
          </a:p>
          <a:p>
            <a:r>
              <a:rPr lang="en-GB" b="1" dirty="0">
                <a:ea typeface="Merriweather"/>
                <a:cs typeface="Merriweather"/>
                <a:sym typeface="Merriweather"/>
              </a:rPr>
              <a:t>cat ../Day2/Blast_file.txt |grep "|"|cut -f 5|cut -d "|" -f 2</a:t>
            </a:r>
          </a:p>
          <a:p>
            <a:r>
              <a:rPr lang="en-GB" b="1" dirty="0">
                <a:solidFill>
                  <a:srgbClr val="FF0000"/>
                </a:solidFill>
                <a:ea typeface="Merriweather"/>
                <a:cs typeface="Merriweather"/>
                <a:sym typeface="Merriweather"/>
              </a:rPr>
              <a:t>Counting of </a:t>
            </a:r>
            <a:r>
              <a:rPr lang="en-GB" b="1" dirty="0" err="1">
                <a:solidFill>
                  <a:srgbClr val="FF0000"/>
                </a:solidFill>
                <a:ea typeface="Merriweather"/>
                <a:cs typeface="Merriweather"/>
                <a:sym typeface="Merriweather"/>
              </a:rPr>
              <a:t>Famlies</a:t>
            </a:r>
            <a:endParaRPr lang="en-GB" b="1" dirty="0">
              <a:solidFill>
                <a:srgbClr val="FF0000"/>
              </a:solidFill>
              <a:ea typeface="Merriweather"/>
              <a:cs typeface="Merriweather"/>
              <a:sym typeface="Merriweather"/>
            </a:endParaRPr>
          </a:p>
          <a:p>
            <a:r>
              <a:rPr lang="en-GB" b="1" dirty="0">
                <a:ea typeface="Merriweather"/>
                <a:cs typeface="Merriweather"/>
                <a:sym typeface="Merriweather"/>
              </a:rPr>
              <a:t>	cat ../Day2/Blast_file.txt |grep "|"|cut -f 5|cut -d "|" -f 2|grep -c "GH“</a:t>
            </a:r>
          </a:p>
          <a:p>
            <a:r>
              <a:rPr lang="en-GB" b="1" dirty="0">
                <a:ea typeface="Merriweather"/>
                <a:cs typeface="Merriweather"/>
                <a:sym typeface="Merriweather"/>
              </a:rPr>
              <a:t>	cat ../Day2/Blast_file.txt |grep "|"|cut -f 5|cut -d "|" -f 2|grep -c "GT“</a:t>
            </a:r>
          </a:p>
          <a:p>
            <a:r>
              <a:rPr lang="en-GB" b="1" dirty="0">
                <a:ea typeface="Merriweather"/>
                <a:cs typeface="Merriweather"/>
                <a:sym typeface="Merriweather"/>
              </a:rPr>
              <a:t>	cat ../Day2/Blast_file.txt |grep "|"|cut -f 5|cut -d "|" -f 2|grep -c “CBM“</a:t>
            </a:r>
          </a:p>
          <a:p>
            <a:r>
              <a:rPr lang="en-GB" b="1" dirty="0">
                <a:ea typeface="Merriweather"/>
                <a:cs typeface="Merriweather"/>
                <a:sym typeface="Merriweather"/>
              </a:rPr>
              <a:t>	cat ../Day2/Blast_file.txt |grep "|"|cut -f 5|cut -d "|" -f 2|grep -c “CE“</a:t>
            </a:r>
          </a:p>
          <a:p>
            <a:r>
              <a:rPr lang="en-GB" b="1" dirty="0">
                <a:ea typeface="Merriweather"/>
                <a:cs typeface="Merriweather"/>
                <a:sym typeface="Merriweather"/>
              </a:rPr>
              <a:t>	cat ../Day2/Blast_file.txt |grep "|"|cut -f 5|cut -d "|" -f 2|grep -c “PL“</a:t>
            </a:r>
          </a:p>
          <a:p>
            <a:r>
              <a:rPr lang="en-GB" b="1" dirty="0">
                <a:ea typeface="Merriweather"/>
                <a:cs typeface="Merriweather"/>
                <a:sym typeface="Merriweather"/>
              </a:rPr>
              <a:t>	cat ../Day2/Blast_file.txt |grep "|"|cut -f 5|cut -d "|" -f 2|grep -c “AA“</a:t>
            </a:r>
          </a:p>
          <a:p>
            <a:endParaRPr lang="en-GB" b="1" dirty="0">
              <a:ea typeface="Merriweather"/>
              <a:cs typeface="Merriweather"/>
              <a:sym typeface="Merriweather"/>
            </a:endParaRPr>
          </a:p>
          <a:p>
            <a:r>
              <a:rPr lang="en-GB" b="1" dirty="0">
                <a:solidFill>
                  <a:srgbClr val="FF0000"/>
                </a:solidFill>
                <a:ea typeface="Merriweather"/>
                <a:cs typeface="Merriweather"/>
                <a:sym typeface="Merriweather"/>
              </a:rPr>
              <a:t>Counting of Sub-</a:t>
            </a:r>
            <a:r>
              <a:rPr lang="en-GB" b="1" dirty="0" err="1">
                <a:solidFill>
                  <a:srgbClr val="FF0000"/>
                </a:solidFill>
                <a:ea typeface="Merriweather"/>
                <a:cs typeface="Merriweather"/>
                <a:sym typeface="Merriweather"/>
              </a:rPr>
              <a:t>famlies</a:t>
            </a:r>
            <a:endParaRPr lang="en-GB" b="1" dirty="0">
              <a:solidFill>
                <a:srgbClr val="FF0000"/>
              </a:solidFill>
              <a:ea typeface="Merriweather"/>
              <a:cs typeface="Merriweather"/>
              <a:sym typeface="Merriweather"/>
            </a:endParaRPr>
          </a:p>
          <a:p>
            <a:r>
              <a:rPr lang="en-GB" b="1" dirty="0">
                <a:ea typeface="Merriweather"/>
                <a:cs typeface="Merriweather"/>
                <a:sym typeface="Merriweather"/>
              </a:rPr>
              <a:t>cat ../Day2/Blast_file.txt |grep "|"|cut -f 5|cut -d "|" -f 2|grep "GH“|</a:t>
            </a:r>
            <a:r>
              <a:rPr lang="en-GB" b="1" dirty="0" err="1">
                <a:ea typeface="Merriweather"/>
                <a:cs typeface="Merriweather"/>
                <a:sym typeface="Merriweather"/>
              </a:rPr>
              <a:t>sort|uniq</a:t>
            </a:r>
            <a:r>
              <a:rPr lang="en-GB" b="1" dirty="0">
                <a:ea typeface="Merriweather"/>
                <a:cs typeface="Merriweather"/>
                <a:sym typeface="Merriweather"/>
              </a:rPr>
              <a:t> –c</a:t>
            </a:r>
          </a:p>
          <a:p>
            <a:r>
              <a:rPr lang="en-GB" b="1" dirty="0">
                <a:ea typeface="Merriweather"/>
                <a:cs typeface="Merriweather"/>
                <a:sym typeface="Merriweather"/>
              </a:rPr>
              <a:t>cat ../Day2/Blast_file.txt |grep "|"|cut -f 5|cut -d "|" -f 2|grep "GT“|</a:t>
            </a:r>
            <a:r>
              <a:rPr lang="en-GB" b="1" dirty="0" err="1">
                <a:ea typeface="Merriweather"/>
                <a:cs typeface="Merriweather"/>
                <a:sym typeface="Merriweather"/>
              </a:rPr>
              <a:t>sort|uniq</a:t>
            </a:r>
            <a:r>
              <a:rPr lang="en-GB" b="1" dirty="0">
                <a:ea typeface="Merriweather"/>
                <a:cs typeface="Merriweather"/>
                <a:sym typeface="Merriweather"/>
              </a:rPr>
              <a:t> -c</a:t>
            </a:r>
          </a:p>
          <a:p>
            <a:r>
              <a:rPr lang="en-GB" b="1" dirty="0">
                <a:ea typeface="Merriweather"/>
                <a:cs typeface="Merriweather"/>
                <a:sym typeface="Merriweather"/>
              </a:rPr>
              <a:t>cat ../Day2/Blast_file.txt |grep "|"|cut -f 5|cut -d "|" -f 2|grep “CBM“|</a:t>
            </a:r>
            <a:r>
              <a:rPr lang="en-GB" b="1" dirty="0" err="1">
                <a:ea typeface="Merriweather"/>
                <a:cs typeface="Merriweather"/>
                <a:sym typeface="Merriweather"/>
              </a:rPr>
              <a:t>sort|uniq</a:t>
            </a:r>
            <a:r>
              <a:rPr lang="en-GB" b="1" dirty="0">
                <a:ea typeface="Merriweather"/>
                <a:cs typeface="Merriweather"/>
                <a:sym typeface="Merriweather"/>
              </a:rPr>
              <a:t> –c</a:t>
            </a:r>
          </a:p>
          <a:p>
            <a:r>
              <a:rPr lang="en-GB" b="1" dirty="0">
                <a:ea typeface="Merriweather"/>
                <a:cs typeface="Merriweather"/>
                <a:sym typeface="Merriweather"/>
              </a:rPr>
              <a:t>cat ../Day2/Blast_file.txt |grep "|"|cut -f 5|cut -d "|" -f 2|grep “CE“|</a:t>
            </a:r>
            <a:r>
              <a:rPr lang="en-GB" b="1" dirty="0" err="1">
                <a:ea typeface="Merriweather"/>
                <a:cs typeface="Merriweather"/>
                <a:sym typeface="Merriweather"/>
              </a:rPr>
              <a:t>sort|uniq</a:t>
            </a:r>
            <a:r>
              <a:rPr lang="en-GB" b="1" dirty="0">
                <a:ea typeface="Merriweather"/>
                <a:cs typeface="Merriweather"/>
                <a:sym typeface="Merriweather"/>
              </a:rPr>
              <a:t> -c</a:t>
            </a:r>
          </a:p>
          <a:p>
            <a:r>
              <a:rPr lang="en-GB" b="1" dirty="0">
                <a:ea typeface="Merriweather"/>
                <a:cs typeface="Merriweather"/>
                <a:sym typeface="Merriweather"/>
              </a:rPr>
              <a:t>cat ../Day2/Blast_file.txt |grep "|"|cut -f 5|cut -d "|" -f 2|grep “AA“|</a:t>
            </a:r>
            <a:r>
              <a:rPr lang="en-GB" b="1" dirty="0" err="1">
                <a:ea typeface="Merriweather"/>
                <a:cs typeface="Merriweather"/>
                <a:sym typeface="Merriweather"/>
              </a:rPr>
              <a:t>sort|uniq</a:t>
            </a:r>
            <a:r>
              <a:rPr lang="en-GB" b="1" dirty="0">
                <a:ea typeface="Merriweather"/>
                <a:cs typeface="Merriweather"/>
                <a:sym typeface="Merriweather"/>
              </a:rPr>
              <a:t> -c</a:t>
            </a:r>
          </a:p>
        </p:txBody>
      </p:sp>
    </p:spTree>
    <p:extLst>
      <p:ext uri="{BB962C8B-B14F-4D97-AF65-F5344CB8AC3E}">
        <p14:creationId xmlns:p14="http://schemas.microsoft.com/office/powerpoint/2010/main" val="16748553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5365" y="675864"/>
            <a:ext cx="5719481" cy="578825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6847" y="192122"/>
            <a:ext cx="7127004" cy="6362516"/>
          </a:xfrm>
          <a:prstGeom prst="rect">
            <a:avLst/>
          </a:prstGeom>
        </p:spPr>
      </p:pic>
      <p:pic>
        <p:nvPicPr>
          <p:cNvPr id="1028" name="Picture 4" descr="fig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519" y="249907"/>
            <a:ext cx="7082116" cy="6544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3488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05293"/>
            <a:ext cx="12192000" cy="576169"/>
          </a:xfrm>
        </p:spPr>
        <p:txBody>
          <a:bodyPr>
            <a:noAutofit/>
          </a:bodyPr>
          <a:lstStyle/>
          <a:p>
            <a:pPr algn="ctr"/>
            <a:r>
              <a:rPr lang="sv-SE" sz="3200" b="1" dirty="0">
                <a:latin typeface="Arial Black" panose="020B0A04020102020204" pitchFamily="34" charset="0"/>
              </a:rPr>
              <a:t>Some more … common bioinformatics task</a:t>
            </a:r>
            <a:endParaRPr lang="en-GB" sz="3200" b="1" dirty="0">
              <a:latin typeface="Arial Black" panose="020B0A04020102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694329" y="1013028"/>
            <a:ext cx="952948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GB" dirty="0"/>
          </a:p>
        </p:txBody>
      </p:sp>
      <p:sp>
        <p:nvSpPr>
          <p:cNvPr id="7" name="Google Shape;96;p18"/>
          <p:cNvSpPr txBox="1"/>
          <p:nvPr/>
        </p:nvSpPr>
        <p:spPr>
          <a:xfrm>
            <a:off x="1344707" y="1552689"/>
            <a:ext cx="9699812" cy="3693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GB" sz="2400" b="1" dirty="0" err="1">
                <a:solidFill>
                  <a:schemeClr val="accent6">
                    <a:lumMod val="50000"/>
                  </a:schemeClr>
                </a:solidFill>
              </a:rPr>
              <a:t>sed</a:t>
            </a:r>
            <a:r>
              <a:rPr lang="en-GB" sz="2400" b="1" dirty="0">
                <a:solidFill>
                  <a:schemeClr val="accent6">
                    <a:lumMod val="50000"/>
                  </a:schemeClr>
                </a:solidFill>
              </a:rPr>
              <a:t> (used to reports or filter out repeated lines in a file line by line)</a:t>
            </a:r>
          </a:p>
          <a:p>
            <a:endParaRPr lang="en-GB" sz="2400" b="1" dirty="0">
              <a:solidFill>
                <a:schemeClr val="accent6">
                  <a:lumMod val="50000"/>
                </a:schemeClr>
              </a:solidFill>
            </a:endParaRPr>
          </a:p>
          <a:p>
            <a:pPr lvl="0"/>
            <a:r>
              <a:rPr lang="en-GB" b="1" dirty="0">
                <a:solidFill>
                  <a:srgbClr val="FF0000"/>
                </a:solidFill>
                <a:ea typeface="Merriweather"/>
                <a:cs typeface="Merriweather"/>
                <a:sym typeface="Merriweather"/>
              </a:rPr>
              <a:t>Syntax : </a:t>
            </a:r>
            <a:r>
              <a:rPr lang="en-GB" b="1" dirty="0" err="1">
                <a:solidFill>
                  <a:srgbClr val="FF0000"/>
                </a:solidFill>
                <a:ea typeface="Merriweather"/>
                <a:cs typeface="Merriweather"/>
                <a:sym typeface="Merriweather"/>
              </a:rPr>
              <a:t>sed</a:t>
            </a:r>
            <a:r>
              <a:rPr lang="en-GB" b="1" dirty="0">
                <a:solidFill>
                  <a:srgbClr val="FF0000"/>
                </a:solidFill>
                <a:ea typeface="Merriweather"/>
                <a:cs typeface="Merriweather"/>
                <a:sym typeface="Merriweather"/>
              </a:rPr>
              <a:t> "s/&lt;pattern to match&gt;/&lt;pattern to replace with&gt;/&lt;options&gt;"</a:t>
            </a:r>
          </a:p>
          <a:p>
            <a:r>
              <a:rPr lang="en-GB" b="1" dirty="0">
                <a:ea typeface="Merriweather"/>
                <a:cs typeface="Merriweather"/>
                <a:sym typeface="Merriweather"/>
              </a:rPr>
              <a:t>Options Description</a:t>
            </a:r>
          </a:p>
          <a:p>
            <a:r>
              <a:rPr lang="en-GB" b="1" dirty="0">
                <a:ea typeface="Merriweather"/>
                <a:cs typeface="Merriweather"/>
                <a:sym typeface="Merriweather"/>
              </a:rPr>
              <a:t>	g- Global match - Replace more than one hit.</a:t>
            </a:r>
          </a:p>
          <a:p>
            <a:r>
              <a:rPr lang="en-GB" b="1" dirty="0">
                <a:ea typeface="Merriweather"/>
                <a:cs typeface="Merriweather"/>
                <a:sym typeface="Merriweather"/>
              </a:rPr>
              <a:t>	</a:t>
            </a:r>
            <a:r>
              <a:rPr lang="en-GB" b="1" dirty="0" err="1">
                <a:ea typeface="Merriweather"/>
                <a:cs typeface="Merriweather"/>
                <a:sym typeface="Merriweather"/>
              </a:rPr>
              <a:t>i</a:t>
            </a:r>
            <a:r>
              <a:rPr lang="en-GB" b="1" dirty="0">
                <a:ea typeface="Merriweather"/>
                <a:cs typeface="Merriweather"/>
                <a:sym typeface="Merriweather"/>
              </a:rPr>
              <a:t>- Case insensitive match</a:t>
            </a:r>
          </a:p>
          <a:p>
            <a:endParaRPr lang="sv-SE" b="1" dirty="0">
              <a:ea typeface="Merriweather"/>
              <a:cs typeface="Merriweather"/>
              <a:sym typeface="Merriweather"/>
            </a:endParaRPr>
          </a:p>
          <a:p>
            <a:r>
              <a:rPr lang="en-GB" dirty="0"/>
              <a:t>cat </a:t>
            </a:r>
            <a:r>
              <a:rPr lang="en-GB" dirty="0" err="1"/>
              <a:t>Filename|sed</a:t>
            </a:r>
            <a:r>
              <a:rPr lang="en-GB" dirty="0"/>
              <a:t>  ‘s/</a:t>
            </a:r>
            <a:r>
              <a:rPr lang="en-GB" dirty="0" err="1"/>
              <a:t>Patternfor</a:t>
            </a:r>
            <a:r>
              <a:rPr lang="en-GB" dirty="0"/>
              <a:t> matching/,/Replacement Pattern/p' </a:t>
            </a:r>
          </a:p>
          <a:p>
            <a:endParaRPr lang="en-GB" b="1" dirty="0">
              <a:ea typeface="Merriweather"/>
              <a:cs typeface="Merriweather"/>
              <a:sym typeface="Merriweather"/>
            </a:endParaRPr>
          </a:p>
          <a:p>
            <a:r>
              <a:rPr lang="en-GB" dirty="0"/>
              <a:t>cat </a:t>
            </a:r>
            <a:r>
              <a:rPr lang="en-GB" dirty="0" err="1"/>
              <a:t>Filename|sed</a:t>
            </a:r>
            <a:r>
              <a:rPr lang="en-GB" dirty="0"/>
              <a:t> -n '/</a:t>
            </a:r>
            <a:r>
              <a:rPr lang="en-GB" dirty="0" err="1"/>
              <a:t>PatternStart</a:t>
            </a:r>
            <a:r>
              <a:rPr lang="en-GB" dirty="0"/>
              <a:t>/,/</a:t>
            </a:r>
            <a:r>
              <a:rPr lang="en-GB" dirty="0" err="1"/>
              <a:t>PatternEnd</a:t>
            </a:r>
            <a:r>
              <a:rPr lang="en-GB" dirty="0"/>
              <a:t>/p' </a:t>
            </a:r>
          </a:p>
          <a:p>
            <a:endParaRPr lang="en-GB" b="1" dirty="0">
              <a:ea typeface="Merriweather"/>
              <a:cs typeface="Merriweather"/>
              <a:sym typeface="Merriweather"/>
            </a:endParaRPr>
          </a:p>
          <a:p>
            <a:r>
              <a:rPr lang="en-GB" b="1" dirty="0">
                <a:ea typeface="Merriweather"/>
                <a:cs typeface="Merriweather"/>
                <a:sym typeface="Merriweather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9917488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639" y="229590"/>
            <a:ext cx="10852125" cy="6207069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GB" b="1" dirty="0">
                <a:solidFill>
                  <a:schemeClr val="accent6">
                    <a:lumMod val="50000"/>
                  </a:schemeClr>
                </a:solidFill>
                <a:latin typeface="Arial Black" panose="020B0A04020102020204" pitchFamily="34" charset="0"/>
              </a:rPr>
              <a:t>1. </a:t>
            </a:r>
            <a:r>
              <a:rPr lang="en-GB" b="1" dirty="0" err="1">
                <a:solidFill>
                  <a:schemeClr val="accent6">
                    <a:lumMod val="50000"/>
                  </a:schemeClr>
                </a:solidFill>
                <a:latin typeface="Arial Black" panose="020B0A04020102020204" pitchFamily="34" charset="0"/>
              </a:rPr>
              <a:t>Fastq</a:t>
            </a:r>
            <a:r>
              <a:rPr lang="en-GB" b="1" dirty="0">
                <a:solidFill>
                  <a:schemeClr val="accent6">
                    <a:lumMod val="50000"/>
                  </a:schemeClr>
                </a:solidFill>
                <a:latin typeface="Arial Black" panose="020B0A04020102020204" pitchFamily="34" charset="0"/>
              </a:rPr>
              <a:t> to </a:t>
            </a:r>
            <a:r>
              <a:rPr lang="en-GB" b="1" dirty="0" err="1">
                <a:solidFill>
                  <a:schemeClr val="accent6">
                    <a:lumMod val="50000"/>
                  </a:schemeClr>
                </a:solidFill>
                <a:latin typeface="Arial Black" panose="020B0A04020102020204" pitchFamily="34" charset="0"/>
              </a:rPr>
              <a:t>Fasta</a:t>
            </a:r>
            <a:r>
              <a:rPr lang="en-GB" b="1" dirty="0">
                <a:solidFill>
                  <a:schemeClr val="accent6">
                    <a:lumMod val="50000"/>
                  </a:schemeClr>
                </a:solidFill>
                <a:latin typeface="Arial Black" panose="020B0A04020102020204" pitchFamily="34" charset="0"/>
              </a:rPr>
              <a:t> sequence</a:t>
            </a:r>
            <a:endParaRPr lang="en-GB" dirty="0"/>
          </a:p>
          <a:p>
            <a:r>
              <a:rPr lang="en-GB" dirty="0" err="1"/>
              <a:t>zcat</a:t>
            </a:r>
            <a:r>
              <a:rPr lang="en-GB" dirty="0"/>
              <a:t> ../Day2/Test.fq.gz |grep “^@ERR" -A 1|sed 's/--//'|</a:t>
            </a:r>
            <a:r>
              <a:rPr lang="en-GB" dirty="0" err="1"/>
              <a:t>sed</a:t>
            </a:r>
            <a:r>
              <a:rPr lang="en-GB" dirty="0"/>
              <a:t> '/^$/d'|</a:t>
            </a:r>
            <a:r>
              <a:rPr lang="en-GB" dirty="0" err="1"/>
              <a:t>sed</a:t>
            </a:r>
            <a:r>
              <a:rPr lang="en-GB" dirty="0"/>
              <a:t> 's/^@/&gt;/‘ </a:t>
            </a:r>
          </a:p>
          <a:p>
            <a:r>
              <a:rPr lang="en-GB" dirty="0" err="1"/>
              <a:t>zcat</a:t>
            </a:r>
            <a:r>
              <a:rPr lang="en-GB" dirty="0"/>
              <a:t> ../Day2/Test.fq.gz |paste - - - -|cut -f 1-2|sed 's/@/&gt;/'|sed 's/\t/\n/’</a:t>
            </a:r>
          </a:p>
          <a:p>
            <a:r>
              <a:rPr lang="en-GB" dirty="0" err="1"/>
              <a:t>zcat</a:t>
            </a:r>
            <a:r>
              <a:rPr lang="en-GB" dirty="0"/>
              <a:t> ../Day2/Test.fq.gz |</a:t>
            </a:r>
            <a:r>
              <a:rPr lang="en-GB" dirty="0" err="1"/>
              <a:t>sed</a:t>
            </a:r>
            <a:r>
              <a:rPr lang="en-GB" dirty="0"/>
              <a:t> -n '1~4s/^@/&gt;/p;2~4p‘ &gt;</a:t>
            </a:r>
            <a:r>
              <a:rPr lang="en-GB" dirty="0" err="1"/>
              <a:t>Test.fa</a:t>
            </a:r>
            <a:endParaRPr lang="en-GB" dirty="0"/>
          </a:p>
          <a:p>
            <a:pPr marL="0" indent="0">
              <a:lnSpc>
                <a:spcPct val="150000"/>
              </a:lnSpc>
              <a:buNone/>
            </a:pPr>
            <a:r>
              <a:rPr lang="en-GB" sz="2400" dirty="0">
                <a:solidFill>
                  <a:schemeClr val="accent6">
                    <a:lumMod val="50000"/>
                  </a:schemeClr>
                </a:solidFill>
                <a:latin typeface="Arial Black" panose="020B0A04020102020204" pitchFamily="34" charset="0"/>
              </a:rPr>
              <a:t>2. Splitting of </a:t>
            </a:r>
            <a:r>
              <a:rPr lang="en-GB" sz="2400" dirty="0" err="1">
                <a:solidFill>
                  <a:schemeClr val="accent6">
                    <a:lumMod val="50000"/>
                  </a:schemeClr>
                </a:solidFill>
                <a:latin typeface="Arial Black" panose="020B0A04020102020204" pitchFamily="34" charset="0"/>
              </a:rPr>
              <a:t>fasta</a:t>
            </a:r>
            <a:r>
              <a:rPr lang="en-GB" sz="2400" dirty="0">
                <a:solidFill>
                  <a:schemeClr val="accent6">
                    <a:lumMod val="50000"/>
                  </a:schemeClr>
                </a:solidFill>
                <a:latin typeface="Arial Black" panose="020B0A04020102020204" pitchFamily="34" charset="0"/>
              </a:rPr>
              <a:t> sequence file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sv-SE" sz="2400" dirty="0">
                <a:solidFill>
                  <a:schemeClr val="accent6">
                    <a:lumMod val="50000"/>
                  </a:schemeClr>
                </a:solidFill>
                <a:latin typeface="Arial Black" panose="020B0A04020102020204" pitchFamily="34" charset="0"/>
              </a:rPr>
              <a:t>3. </a:t>
            </a:r>
            <a:r>
              <a:rPr lang="sv-SE" sz="2400" dirty="0" err="1">
                <a:solidFill>
                  <a:schemeClr val="accent6">
                    <a:lumMod val="50000"/>
                  </a:schemeClr>
                </a:solidFill>
                <a:latin typeface="Arial Black" panose="020B0A04020102020204" pitchFamily="34" charset="0"/>
              </a:rPr>
              <a:t>Conversion</a:t>
            </a:r>
            <a:r>
              <a:rPr lang="sv-SE" sz="2400" dirty="0">
                <a:solidFill>
                  <a:schemeClr val="accent6">
                    <a:lumMod val="50000"/>
                  </a:schemeClr>
                </a:solidFill>
                <a:latin typeface="Arial Black" panose="020B0A04020102020204" pitchFamily="34" charset="0"/>
              </a:rPr>
              <a:t> of single </a:t>
            </a:r>
            <a:r>
              <a:rPr lang="sv-SE" sz="2400" dirty="0" err="1">
                <a:solidFill>
                  <a:schemeClr val="accent6">
                    <a:lumMod val="50000"/>
                  </a:schemeClr>
                </a:solidFill>
                <a:latin typeface="Arial Black" panose="020B0A04020102020204" pitchFamily="34" charset="0"/>
              </a:rPr>
              <a:t>line</a:t>
            </a:r>
            <a:r>
              <a:rPr lang="sv-SE" sz="2400" dirty="0">
                <a:solidFill>
                  <a:schemeClr val="accent6">
                    <a:lumMod val="50000"/>
                  </a:schemeClr>
                </a:solidFill>
                <a:latin typeface="Arial Black" panose="020B0A04020102020204" pitchFamily="34" charset="0"/>
              </a:rPr>
              <a:t> fasta sequence into multiple </a:t>
            </a:r>
            <a:r>
              <a:rPr lang="sv-SE" sz="2400" dirty="0" err="1">
                <a:solidFill>
                  <a:schemeClr val="accent6">
                    <a:lumMod val="50000"/>
                  </a:schemeClr>
                </a:solidFill>
                <a:latin typeface="Arial Black" panose="020B0A04020102020204" pitchFamily="34" charset="0"/>
              </a:rPr>
              <a:t>line</a:t>
            </a:r>
            <a:r>
              <a:rPr lang="sv-SE" sz="2400" dirty="0">
                <a:solidFill>
                  <a:schemeClr val="accent6">
                    <a:lumMod val="50000"/>
                  </a:schemeClr>
                </a:solidFill>
                <a:latin typeface="Arial Black" panose="020B0A04020102020204" pitchFamily="34" charset="0"/>
              </a:rPr>
              <a:t> fasta sequence or vice-versa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sv-SE" sz="2400" dirty="0">
                <a:latin typeface="Arial Black" panose="020B0A04020102020204" pitchFamily="34" charset="0"/>
              </a:rPr>
              <a:t>less </a:t>
            </a:r>
            <a:r>
              <a:rPr lang="sv-SE" sz="2400" dirty="0" err="1">
                <a:latin typeface="Arial Black" panose="020B0A04020102020204" pitchFamily="34" charset="0"/>
              </a:rPr>
              <a:t>urseqfile|sed</a:t>
            </a:r>
            <a:r>
              <a:rPr lang="sv-SE" sz="2400" dirty="0">
                <a:latin typeface="Arial Black" panose="020B0A04020102020204" pitchFamily="34" charset="0"/>
              </a:rPr>
              <a:t> 's/^&gt;/#&gt;/'|sed 's/$/%/'|sed 's/!^&gt;$//'|</a:t>
            </a:r>
            <a:r>
              <a:rPr lang="sv-SE" sz="2400" dirty="0" err="1">
                <a:latin typeface="Arial Black" panose="020B0A04020102020204" pitchFamily="34" charset="0"/>
              </a:rPr>
              <a:t>tr</a:t>
            </a:r>
            <a:r>
              <a:rPr lang="sv-SE" sz="2400" dirty="0">
                <a:latin typeface="Arial Black" panose="020B0A04020102020204" pitchFamily="34" charset="0"/>
              </a:rPr>
              <a:t> -d "\n"|</a:t>
            </a:r>
            <a:r>
              <a:rPr lang="sv-SE" sz="2400" dirty="0" err="1">
                <a:latin typeface="Arial Black" panose="020B0A04020102020204" pitchFamily="34" charset="0"/>
              </a:rPr>
              <a:t>tr</a:t>
            </a:r>
            <a:r>
              <a:rPr lang="sv-SE" sz="2400" dirty="0">
                <a:latin typeface="Arial Black" panose="020B0A04020102020204" pitchFamily="34" charset="0"/>
              </a:rPr>
              <a:t> "#" "\</a:t>
            </a:r>
            <a:r>
              <a:rPr lang="sv-SE" sz="2400" dirty="0" err="1">
                <a:latin typeface="Arial Black" panose="020B0A04020102020204" pitchFamily="34" charset="0"/>
              </a:rPr>
              <a:t>n"|sed</a:t>
            </a:r>
            <a:r>
              <a:rPr lang="sv-SE" sz="2400" dirty="0">
                <a:latin typeface="Arial Black" panose="020B0A04020102020204" pitchFamily="34" charset="0"/>
              </a:rPr>
              <a:t> 's/%/@/'|sed 's/%//g' &gt;</a:t>
            </a:r>
            <a:r>
              <a:rPr lang="sv-SE" sz="2400" dirty="0" err="1">
                <a:latin typeface="Arial Black" panose="020B0A04020102020204" pitchFamily="34" charset="0"/>
              </a:rPr>
              <a:t>sequence_oneline.fasta</a:t>
            </a:r>
            <a:endParaRPr lang="sv-SE" sz="2400" dirty="0">
              <a:latin typeface="Arial Black" panose="020B0A04020102020204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sv-SE" sz="2400" dirty="0" err="1">
                <a:latin typeface="Arial Black" panose="020B0A04020102020204" pitchFamily="34" charset="0"/>
              </a:rPr>
              <a:t>cat</a:t>
            </a:r>
            <a:r>
              <a:rPr lang="sv-SE" sz="2400" dirty="0">
                <a:latin typeface="Arial Black" panose="020B0A04020102020204" pitchFamily="34" charset="0"/>
              </a:rPr>
              <a:t> </a:t>
            </a:r>
            <a:r>
              <a:rPr lang="sv-SE" sz="2400" dirty="0" err="1">
                <a:latin typeface="Arial Black" panose="020B0A04020102020204" pitchFamily="34" charset="0"/>
              </a:rPr>
              <a:t>sequence_oneline.fasta|grep</a:t>
            </a:r>
            <a:r>
              <a:rPr lang="sv-SE" sz="2400" dirty="0">
                <a:latin typeface="Arial Black" panose="020B0A04020102020204" pitchFamily="34" charset="0"/>
              </a:rPr>
              <a:t> -f </a:t>
            </a:r>
            <a:r>
              <a:rPr lang="sv-SE" sz="2400" dirty="0" err="1">
                <a:latin typeface="Arial Black" panose="020B0A04020102020204" pitchFamily="34" charset="0"/>
              </a:rPr>
              <a:t>ids|sed</a:t>
            </a:r>
            <a:r>
              <a:rPr lang="sv-SE" sz="2400" dirty="0">
                <a:latin typeface="Arial Black" panose="020B0A04020102020204" pitchFamily="34" charset="0"/>
              </a:rPr>
              <a:t> 's/@/\n/' &gt;</a:t>
            </a:r>
            <a:r>
              <a:rPr lang="sv-SE" sz="2400" dirty="0" err="1">
                <a:latin typeface="Arial Black" panose="020B0A04020102020204" pitchFamily="34" charset="0"/>
              </a:rPr>
              <a:t>extracted_seqless</a:t>
            </a:r>
            <a:r>
              <a:rPr lang="sv-SE" sz="2400" dirty="0">
                <a:latin typeface="Arial Black" panose="020B0A04020102020204" pitchFamily="34" charset="0"/>
              </a:rPr>
              <a:t>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sv-SE" sz="2400" dirty="0">
                <a:latin typeface="Arial Black" panose="020B0A04020102020204" pitchFamily="34" charset="0"/>
              </a:rPr>
              <a:t>sequence_oneline.fasta |awk '{ if(length($0)&gt;2000)print $0}'|wc –l</a:t>
            </a:r>
          </a:p>
          <a:p>
            <a:pPr marL="0" indent="0">
              <a:lnSpc>
                <a:spcPct val="150000"/>
              </a:lnSpc>
              <a:buNone/>
            </a:pPr>
            <a:endParaRPr lang="sv-SE" sz="2400" dirty="0">
              <a:solidFill>
                <a:schemeClr val="accent6">
                  <a:lumMod val="50000"/>
                </a:schemeClr>
              </a:solidFill>
              <a:latin typeface="Arial Black" panose="020B0A04020102020204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GB" sz="2400" dirty="0">
                <a:solidFill>
                  <a:schemeClr val="accent6">
                    <a:lumMod val="50000"/>
                  </a:schemeClr>
                </a:solidFill>
                <a:latin typeface="Arial Black" panose="020B0A04020102020204" pitchFamily="34" charset="0"/>
              </a:rPr>
              <a:t>4. Random dataset generation for </a:t>
            </a:r>
            <a:r>
              <a:rPr lang="en-GB" sz="2400" dirty="0" err="1">
                <a:solidFill>
                  <a:schemeClr val="accent6">
                    <a:lumMod val="50000"/>
                  </a:schemeClr>
                </a:solidFill>
                <a:latin typeface="Arial Black" panose="020B0A04020102020204" pitchFamily="34" charset="0"/>
              </a:rPr>
              <a:t>fastq</a:t>
            </a:r>
            <a:r>
              <a:rPr lang="en-GB" sz="2400" dirty="0">
                <a:solidFill>
                  <a:schemeClr val="accent6">
                    <a:lumMod val="50000"/>
                  </a:schemeClr>
                </a:solidFill>
                <a:latin typeface="Arial Black" panose="020B0A04020102020204" pitchFamily="34" charset="0"/>
              </a:rPr>
              <a:t> and </a:t>
            </a:r>
            <a:r>
              <a:rPr lang="en-GB" sz="2400" dirty="0" err="1">
                <a:solidFill>
                  <a:schemeClr val="accent6">
                    <a:lumMod val="50000"/>
                  </a:schemeClr>
                </a:solidFill>
                <a:latin typeface="Arial Black" panose="020B0A04020102020204" pitchFamily="34" charset="0"/>
              </a:rPr>
              <a:t>fasta</a:t>
            </a:r>
            <a:r>
              <a:rPr lang="en-GB" sz="2400" dirty="0">
                <a:solidFill>
                  <a:schemeClr val="accent6">
                    <a:lumMod val="50000"/>
                  </a:schemeClr>
                </a:solidFill>
                <a:latin typeface="Arial Black" panose="020B0A04020102020204" pitchFamily="34" charset="0"/>
              </a:rPr>
              <a:t> file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GB" sz="2400" dirty="0">
                <a:solidFill>
                  <a:schemeClr val="accent6">
                    <a:lumMod val="50000"/>
                  </a:schemeClr>
                </a:solidFill>
                <a:latin typeface="Arial Black" panose="020B0A04020102020204" pitchFamily="34" charset="0"/>
              </a:rPr>
              <a:t>5. Extraction of gene sequence of interest from genome file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GB" sz="2400" dirty="0">
                <a:solidFill>
                  <a:schemeClr val="accent6">
                    <a:lumMod val="50000"/>
                  </a:schemeClr>
                </a:solidFill>
                <a:latin typeface="Arial Black" panose="020B0A04020102020204" pitchFamily="34" charset="0"/>
              </a:rPr>
              <a:t>8. Creation of non redundant dataset</a:t>
            </a:r>
          </a:p>
          <a:p>
            <a:pPr marL="0" indent="0">
              <a:buNone/>
            </a:pPr>
            <a:endParaRPr lang="en-GB" b="1" dirty="0">
              <a:solidFill>
                <a:schemeClr val="accent6">
                  <a:lumMod val="50000"/>
                </a:schemeClr>
              </a:solidFill>
              <a:latin typeface="Arial Black" panose="020B0A04020102020204" pitchFamily="34" charset="0"/>
            </a:endParaRP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8071674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73492"/>
            <a:ext cx="12192000" cy="610280"/>
          </a:xfrm>
        </p:spPr>
        <p:txBody>
          <a:bodyPr>
            <a:normAutofit/>
          </a:bodyPr>
          <a:lstStyle/>
          <a:p>
            <a:pPr algn="ctr"/>
            <a:r>
              <a:rPr lang="sv-SE" sz="2800" dirty="0">
                <a:latin typeface="Arial Black" panose="020B0A04020102020204" pitchFamily="34" charset="0"/>
              </a:rPr>
              <a:t>Hands-on : Similarity search for large set of sequences</a:t>
            </a:r>
            <a:endParaRPr lang="en-GB" sz="2800" dirty="0">
              <a:latin typeface="Arial Black" panose="020B0A040201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3142" y="1052739"/>
            <a:ext cx="10515600" cy="5511347"/>
          </a:xfrm>
        </p:spPr>
        <p:txBody>
          <a:bodyPr>
            <a:normAutofit lnSpcReduction="10000"/>
          </a:bodyPr>
          <a:lstStyle/>
          <a:p>
            <a:pPr marL="514350" indent="-514350">
              <a:buAutoNum type="arabicPeriod"/>
            </a:pPr>
            <a:r>
              <a:rPr lang="sv-SE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Use</a:t>
            </a:r>
            <a:r>
              <a:rPr lang="sv-SE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online blast service</a:t>
            </a:r>
          </a:p>
          <a:p>
            <a:pPr marL="514350" indent="-514350">
              <a:buAutoNum type="arabicPeriod"/>
            </a:pPr>
            <a:r>
              <a:rPr lang="sv-SE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Use</a:t>
            </a:r>
            <a:r>
              <a:rPr lang="sv-SE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offline service</a:t>
            </a:r>
          </a:p>
          <a:p>
            <a:pPr marL="971550" lvl="1" indent="-514350">
              <a:buFont typeface="+mj-lt"/>
              <a:buAutoNum type="alphaUcPeriod"/>
            </a:pPr>
            <a:r>
              <a:rPr lang="sv-SE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Run against specific database</a:t>
            </a:r>
          </a:p>
          <a:p>
            <a:pPr marL="1428750" lvl="2" indent="-514350">
              <a:buFont typeface="+mj-lt"/>
              <a:buAutoNum type="alphaUcPeriod"/>
            </a:pPr>
            <a:r>
              <a:rPr lang="sv-SE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Open NCBI </a:t>
            </a:r>
            <a:r>
              <a:rPr lang="sv-SE" sz="22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sv-SE" sz="2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Genome</a:t>
            </a:r>
            <a:r>
              <a:rPr lang="sv-SE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</a:t>
            </a:r>
            <a:r>
              <a:rPr lang="sv-SE" sz="22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sv-SE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sv-SE" sz="2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paste</a:t>
            </a:r>
            <a:r>
              <a:rPr lang="sv-SE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Magnaporthe oryzae in search box</a:t>
            </a:r>
          </a:p>
          <a:p>
            <a:pPr marL="1428750" lvl="2" indent="-514350">
              <a:buFont typeface="+mj-lt"/>
              <a:buAutoNum type="alphaUcPeriod"/>
            </a:pPr>
            <a:r>
              <a:rPr lang="sv-SE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Download </a:t>
            </a:r>
            <a:r>
              <a:rPr lang="sv-SE" sz="2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genome</a:t>
            </a:r>
            <a:r>
              <a:rPr lang="sv-SE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protein sequences from command line</a:t>
            </a:r>
          </a:p>
          <a:p>
            <a:pPr marL="914400" lvl="2" indent="0">
              <a:buNone/>
            </a:pPr>
            <a:r>
              <a:rPr lang="sv-SE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sv-SE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wget</a:t>
            </a:r>
            <a:r>
              <a:rPr lang="sv-SE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sv-SE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paste</a:t>
            </a:r>
            <a:r>
              <a:rPr lang="sv-SE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sv-SE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genome</a:t>
            </a:r>
            <a:r>
              <a:rPr lang="sv-SE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sv-SE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link</a:t>
            </a:r>
            <a:endParaRPr lang="sv-SE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2" indent="0">
              <a:buNone/>
            </a:pPr>
            <a:r>
              <a:rPr lang="sv-SE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sv-SE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wget</a:t>
            </a:r>
            <a:r>
              <a:rPr lang="sv-SE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sv-SE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paste</a:t>
            </a:r>
            <a:r>
              <a:rPr lang="sv-SE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sv-SE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proteome</a:t>
            </a:r>
            <a:r>
              <a:rPr lang="sv-SE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sv-SE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link</a:t>
            </a:r>
            <a:endParaRPr lang="sv-SE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2" indent="0">
              <a:buNone/>
            </a:pPr>
            <a:r>
              <a:rPr lang="sv-SE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C. </a:t>
            </a:r>
            <a:r>
              <a:rPr lang="sv-SE" sz="2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Unzip</a:t>
            </a:r>
            <a:r>
              <a:rPr lang="sv-SE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download </a:t>
            </a:r>
            <a:r>
              <a:rPr lang="sv-SE" sz="2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file</a:t>
            </a:r>
            <a:endParaRPr lang="sv-SE" sz="2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2" indent="0">
              <a:buNone/>
            </a:pPr>
            <a:r>
              <a:rPr lang="sv-SE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D. Check the content of </a:t>
            </a:r>
            <a:r>
              <a:rPr lang="sv-SE" sz="2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file</a:t>
            </a:r>
            <a:r>
              <a:rPr lang="sv-SE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(protein/DNA)</a:t>
            </a:r>
          </a:p>
          <a:p>
            <a:pPr marL="914400" lvl="2" indent="0">
              <a:buNone/>
            </a:pPr>
            <a:r>
              <a:rPr lang="sv-SE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E. Make database from proteom </a:t>
            </a:r>
            <a:r>
              <a:rPr lang="sv-SE" sz="2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file</a:t>
            </a:r>
            <a:endParaRPr lang="sv-SE" sz="2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2" indent="0">
              <a:buNone/>
            </a:pPr>
            <a:r>
              <a:rPr lang="sv-SE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makeblastdb -in ../Day2/BlastExercise/GCF_000002495.2_MG8_protein.faa -dbtype prot -out MO</a:t>
            </a:r>
          </a:p>
          <a:p>
            <a:pPr marL="914400" lvl="2" indent="0">
              <a:buNone/>
            </a:pPr>
            <a:r>
              <a:rPr lang="sv-SE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F. Perform similarity search </a:t>
            </a:r>
          </a:p>
          <a:p>
            <a:pPr marL="914400" lvl="2" indent="0">
              <a:buNone/>
            </a:pPr>
            <a:r>
              <a:rPr lang="sv-SE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blastp -query ../Day2/BlastExercise/ProteinSeq.fa -db MO -out ProteinSeq.blastp</a:t>
            </a:r>
          </a:p>
          <a:p>
            <a:pPr marL="914400" lvl="2" indent="0">
              <a:buNone/>
            </a:pPr>
            <a:r>
              <a:rPr lang="sv-SE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G.  </a:t>
            </a:r>
            <a:r>
              <a:rPr lang="sv-SE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Explore</a:t>
            </a:r>
            <a:r>
              <a:rPr lang="sv-SE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in-</a:t>
            </a:r>
            <a:r>
              <a:rPr lang="sv-SE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built</a:t>
            </a:r>
            <a:r>
              <a:rPr lang="sv-SE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filters </a:t>
            </a:r>
            <a:r>
              <a:rPr lang="sv-SE" dirty="0">
                <a:latin typeface="Times New Roman" panose="02020603050405020304" pitchFamily="18" charset="0"/>
                <a:cs typeface="Times New Roman" panose="02020603050405020304" pitchFamily="18" charset="0"/>
              </a:rPr>
              <a:t>i.e. </a:t>
            </a:r>
            <a:r>
              <a:rPr lang="sv-S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evalue</a:t>
            </a:r>
            <a:r>
              <a:rPr lang="sv-SE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sv-S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num_descriptions</a:t>
            </a:r>
            <a:r>
              <a:rPr lang="sv-SE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sv-S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num_alignment</a:t>
            </a:r>
            <a:r>
              <a:rPr lang="sv-S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282200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73492"/>
            <a:ext cx="12192000" cy="610280"/>
          </a:xfrm>
        </p:spPr>
        <p:txBody>
          <a:bodyPr>
            <a:normAutofit/>
          </a:bodyPr>
          <a:lstStyle/>
          <a:p>
            <a:pPr algn="ctr"/>
            <a:r>
              <a:rPr lang="sv-SE" sz="2800" dirty="0">
                <a:latin typeface="Arial Black" panose="020B0A04020102020204" pitchFamily="34" charset="0"/>
              </a:rPr>
              <a:t>Hands-on : Similarity search for large set of sequences</a:t>
            </a:r>
            <a:endParaRPr lang="en-GB" sz="2800" dirty="0">
              <a:latin typeface="Arial Black" panose="020B0A040201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3142" y="1052739"/>
            <a:ext cx="10515600" cy="5511347"/>
          </a:xfrm>
        </p:spPr>
        <p:txBody>
          <a:bodyPr>
            <a:normAutofit/>
          </a:bodyPr>
          <a:lstStyle/>
          <a:p>
            <a:pPr marL="971550" lvl="1" indent="-514350">
              <a:buFont typeface="+mj-lt"/>
              <a:buAutoNum type="alphaUcPeriod"/>
            </a:pPr>
            <a:r>
              <a:rPr lang="sv-SE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Run against public database</a:t>
            </a:r>
          </a:p>
          <a:p>
            <a:pPr marL="1428750" lvl="2" indent="-514350">
              <a:buFont typeface="+mj-lt"/>
              <a:buAutoNum type="alphaUcPeriod"/>
            </a:pPr>
            <a:r>
              <a:rPr lang="sv-SE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Download </a:t>
            </a:r>
            <a:r>
              <a:rPr lang="sv-SE" sz="2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nucleotide</a:t>
            </a:r>
            <a:r>
              <a:rPr lang="sv-SE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protein sequences command line</a:t>
            </a:r>
          </a:p>
          <a:p>
            <a:pPr marL="914400" lvl="2" indent="0">
              <a:buNone/>
            </a:pPr>
            <a:r>
              <a:rPr lang="sv-SE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Protein sequences : </a:t>
            </a:r>
            <a:r>
              <a:rPr lang="sv-SE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Uniport</a:t>
            </a:r>
            <a:r>
              <a:rPr lang="sv-SE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/NCBI (NR)</a:t>
            </a:r>
          </a:p>
          <a:p>
            <a:pPr marL="914400" lvl="2" indent="0">
              <a:buNone/>
            </a:pPr>
            <a:r>
              <a:rPr lang="sv-SE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sv-SE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wget</a:t>
            </a:r>
            <a:r>
              <a:rPr lang="sv-SE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sv-SE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paste</a:t>
            </a:r>
            <a:r>
              <a:rPr lang="sv-SE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sv-SE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link</a:t>
            </a:r>
            <a:r>
              <a:rPr lang="sv-SE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sv-SE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Dont</a:t>
            </a:r>
            <a:r>
              <a:rPr lang="sv-SE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try. It is for demonstration </a:t>
            </a:r>
            <a:r>
              <a:rPr lang="sv-SE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only</a:t>
            </a:r>
            <a:r>
              <a:rPr lang="sv-SE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914400" lvl="2" indent="0">
              <a:buNone/>
            </a:pPr>
            <a:r>
              <a:rPr lang="sv-SE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C. </a:t>
            </a:r>
            <a:r>
              <a:rPr lang="sv-SE" sz="2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Unzip</a:t>
            </a:r>
            <a:r>
              <a:rPr lang="sv-SE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download </a:t>
            </a:r>
            <a:r>
              <a:rPr lang="sv-SE" sz="2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file</a:t>
            </a:r>
            <a:endParaRPr lang="sv-SE" sz="2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2" indent="0">
              <a:buNone/>
            </a:pPr>
            <a:r>
              <a:rPr lang="sv-SE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D. Check the content of </a:t>
            </a:r>
            <a:r>
              <a:rPr lang="sv-SE" sz="2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file</a:t>
            </a:r>
            <a:r>
              <a:rPr lang="sv-SE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(protein)</a:t>
            </a:r>
          </a:p>
          <a:p>
            <a:pPr marL="914400" lvl="2" indent="0">
              <a:buNone/>
            </a:pPr>
            <a:r>
              <a:rPr lang="sv-SE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E. Make database from proteom </a:t>
            </a:r>
            <a:r>
              <a:rPr lang="sv-SE" sz="2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file</a:t>
            </a:r>
            <a:endParaRPr lang="sv-SE" sz="2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2" indent="0">
              <a:buNone/>
            </a:pPr>
            <a:r>
              <a:rPr lang="sv-SE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makeblastdb -in Uniref ---fasta -dbtype prot -out MO</a:t>
            </a:r>
          </a:p>
          <a:p>
            <a:pPr marL="914400" lvl="2" indent="0">
              <a:buNone/>
            </a:pPr>
            <a:endParaRPr lang="sv-SE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2" indent="0">
              <a:buNone/>
            </a:pPr>
            <a:r>
              <a:rPr lang="sv-SE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F. Perform similarity search </a:t>
            </a:r>
          </a:p>
          <a:p>
            <a:pPr marL="914400" lvl="2" indent="0">
              <a:buNone/>
            </a:pPr>
            <a:r>
              <a:rPr lang="sv-SE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blastp</a:t>
            </a:r>
            <a:r>
              <a:rPr lang="sv-SE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</a:t>
            </a:r>
            <a:r>
              <a:rPr lang="sv-SE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query</a:t>
            </a:r>
            <a:r>
              <a:rPr lang="sv-SE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sv-SE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ProteinSeq.fa</a:t>
            </a:r>
            <a:r>
              <a:rPr lang="sv-SE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</a:t>
            </a:r>
            <a:r>
              <a:rPr lang="sv-SE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db</a:t>
            </a:r>
            <a:r>
              <a:rPr lang="sv-SE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/</a:t>
            </a:r>
            <a:r>
              <a:rPr lang="sv-SE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home</a:t>
            </a:r>
            <a:r>
              <a:rPr lang="sv-SE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sv-SE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Databases</a:t>
            </a:r>
            <a:r>
              <a:rPr lang="sv-SE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sv-SE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Uniport</a:t>
            </a:r>
            <a:r>
              <a:rPr lang="sv-SE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/Uniref100 -</a:t>
            </a:r>
            <a:r>
              <a:rPr lang="sv-SE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out</a:t>
            </a:r>
            <a:r>
              <a:rPr lang="sv-SE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sv-SE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ProteinSeqUniRef.blastp</a:t>
            </a:r>
            <a:endParaRPr lang="sv-SE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2" indent="0">
              <a:buNone/>
            </a:pPr>
            <a:endParaRPr lang="sv-S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661010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655807"/>
          </a:xfrm>
        </p:spPr>
        <p:txBody>
          <a:bodyPr>
            <a:normAutofit/>
          </a:bodyPr>
          <a:lstStyle/>
          <a:p>
            <a:pPr algn="ctr"/>
            <a:r>
              <a:rPr lang="sv-SE" sz="3200" dirty="0">
                <a:latin typeface="Arial Black" panose="020B0A04020102020204" pitchFamily="34" charset="0"/>
              </a:rPr>
              <a:t>Course Material of Training Program</a:t>
            </a:r>
            <a:endParaRPr lang="en-GB" sz="3200" dirty="0">
              <a:latin typeface="Arial Black" panose="020B0A040201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https://github.com/bioinfokushwaha/TrainingProgram-on-Bioinformatics-and-Genomics/wiki</a:t>
            </a:r>
          </a:p>
        </p:txBody>
      </p:sp>
    </p:spTree>
    <p:extLst>
      <p:ext uri="{BB962C8B-B14F-4D97-AF65-F5344CB8AC3E}">
        <p14:creationId xmlns:p14="http://schemas.microsoft.com/office/powerpoint/2010/main" val="11446066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434558" y="506848"/>
            <a:ext cx="1363880" cy="1103952"/>
            <a:chOff x="434558" y="509631"/>
            <a:chExt cx="1570579" cy="1422292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9452FC0D-88A4-42E7-8D5C-5034EE273D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557" t="54237" r="15146" b="11755"/>
            <a:stretch/>
          </p:blipFill>
          <p:spPr>
            <a:xfrm>
              <a:off x="453532" y="1228165"/>
              <a:ext cx="815549" cy="662188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49A13ECD-5156-43CC-B8A6-5FDA42245D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192" t="55405" r="51764" b="10587"/>
            <a:stretch/>
          </p:blipFill>
          <p:spPr>
            <a:xfrm>
              <a:off x="1173069" y="511540"/>
              <a:ext cx="832068" cy="704962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1C495B8D-9931-4862-A3E9-2A7DB8AF23C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753" t="8489" r="70839" b="52640"/>
            <a:stretch/>
          </p:blipFill>
          <p:spPr>
            <a:xfrm>
              <a:off x="1252588" y="1216502"/>
              <a:ext cx="736055" cy="715421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A2797D15-DB05-4947-BD05-F690FAA2463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315" t="2858" r="2377" b="55922"/>
            <a:stretch/>
          </p:blipFill>
          <p:spPr>
            <a:xfrm>
              <a:off x="434558" y="509631"/>
              <a:ext cx="750433" cy="718534"/>
            </a:xfrm>
            <a:prstGeom prst="rect">
              <a:avLst/>
            </a:prstGeom>
          </p:spPr>
        </p:pic>
      </p:grpSp>
      <p:grpSp>
        <p:nvGrpSpPr>
          <p:cNvPr id="23" name="Group 22"/>
          <p:cNvGrpSpPr/>
          <p:nvPr/>
        </p:nvGrpSpPr>
        <p:grpSpPr>
          <a:xfrm>
            <a:off x="2231872" y="2239588"/>
            <a:ext cx="1845678" cy="1400768"/>
            <a:chOff x="1961787" y="2132534"/>
            <a:chExt cx="1869354" cy="1844223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04D73EAA-9F41-4B92-829A-DFE79EDFFD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24332" t="6545" r="18254" b="-3810"/>
            <a:stretch/>
          </p:blipFill>
          <p:spPr>
            <a:xfrm rot="16200000">
              <a:off x="2610414" y="2599537"/>
              <a:ext cx="1516210" cy="582203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E241E9C-5ECD-418B-B643-9D97E2FB8097}"/>
                </a:ext>
              </a:extLst>
            </p:cNvPr>
            <p:cNvSpPr txBox="1"/>
            <p:nvPr/>
          </p:nvSpPr>
          <p:spPr>
            <a:xfrm>
              <a:off x="2803106" y="3607425"/>
              <a:ext cx="10280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RNA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F507A680-E3AD-4F2C-8309-997F0A45C99A}"/>
                </a:ext>
              </a:extLst>
            </p:cNvPr>
            <p:cNvCxnSpPr>
              <a:cxnSpLocks/>
            </p:cNvCxnSpPr>
            <p:nvPr/>
          </p:nvCxnSpPr>
          <p:spPr>
            <a:xfrm>
              <a:off x="1961787" y="2883759"/>
              <a:ext cx="902976" cy="0"/>
            </a:xfrm>
            <a:prstGeom prst="straightConnector1">
              <a:avLst/>
            </a:prstGeom>
            <a:ln w="635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7" name="Group 36"/>
          <p:cNvGrpSpPr/>
          <p:nvPr/>
        </p:nvGrpSpPr>
        <p:grpSpPr>
          <a:xfrm>
            <a:off x="114395" y="5171343"/>
            <a:ext cx="1669720" cy="1554124"/>
            <a:chOff x="189922" y="4695566"/>
            <a:chExt cx="1578558" cy="1874172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9340984-C817-462B-A3DC-0327373FA7F0}"/>
                </a:ext>
              </a:extLst>
            </p:cNvPr>
            <p:cNvSpPr txBox="1"/>
            <p:nvPr/>
          </p:nvSpPr>
          <p:spPr>
            <a:xfrm>
              <a:off x="366831" y="6200406"/>
              <a:ext cx="11516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Genomics</a:t>
              </a:r>
            </a:p>
          </p:txBody>
        </p:sp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FA7B70B1-2DCA-4B84-9C13-7E492A6B5D2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9922" y="4695566"/>
              <a:ext cx="1578558" cy="1578558"/>
            </a:xfrm>
            <a:prstGeom prst="rect">
              <a:avLst/>
            </a:prstGeom>
          </p:spPr>
        </p:pic>
      </p:grpSp>
      <p:grpSp>
        <p:nvGrpSpPr>
          <p:cNvPr id="6" name="Group 5"/>
          <p:cNvGrpSpPr/>
          <p:nvPr/>
        </p:nvGrpSpPr>
        <p:grpSpPr>
          <a:xfrm>
            <a:off x="2905125" y="533206"/>
            <a:ext cx="1434589" cy="1052996"/>
            <a:chOff x="2864763" y="634581"/>
            <a:chExt cx="1209808" cy="1187393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7793530-1462-4E14-B5EA-0F95EBB1FF6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574" t="9347" r="37232" b="57943"/>
            <a:stretch/>
          </p:blipFill>
          <p:spPr>
            <a:xfrm>
              <a:off x="2864763" y="641519"/>
              <a:ext cx="569490" cy="582387"/>
            </a:xfrm>
            <a:prstGeom prst="rect">
              <a:avLst/>
            </a:prstGeom>
          </p:spPr>
        </p:pic>
        <p:grpSp>
          <p:nvGrpSpPr>
            <p:cNvPr id="49" name="Group 48"/>
            <p:cNvGrpSpPr/>
            <p:nvPr/>
          </p:nvGrpSpPr>
          <p:grpSpPr>
            <a:xfrm>
              <a:off x="2868335" y="634581"/>
              <a:ext cx="1206236" cy="1187393"/>
              <a:chOff x="453532" y="511540"/>
              <a:chExt cx="1551605" cy="1420383"/>
            </a:xfrm>
          </p:grpSpPr>
          <p:pic>
            <p:nvPicPr>
              <p:cNvPr id="51" name="Picture 50">
                <a:extLst>
                  <a:ext uri="{FF2B5EF4-FFF2-40B4-BE49-F238E27FC236}">
                    <a16:creationId xmlns:a16="http://schemas.microsoft.com/office/drawing/2014/main" id="{9452FC0D-88A4-42E7-8D5C-5034EE273DE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5557" t="54237" r="15146" b="11755"/>
              <a:stretch/>
            </p:blipFill>
            <p:spPr>
              <a:xfrm>
                <a:off x="453532" y="1228165"/>
                <a:ext cx="815549" cy="662188"/>
              </a:xfrm>
              <a:prstGeom prst="rect">
                <a:avLst/>
              </a:prstGeom>
            </p:spPr>
          </p:pic>
          <p:pic>
            <p:nvPicPr>
              <p:cNvPr id="53" name="Picture 52">
                <a:extLst>
                  <a:ext uri="{FF2B5EF4-FFF2-40B4-BE49-F238E27FC236}">
                    <a16:creationId xmlns:a16="http://schemas.microsoft.com/office/drawing/2014/main" id="{49A13ECD-5156-43CC-B8A6-5FDA42245D4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192" t="55405" r="51764" b="10587"/>
              <a:stretch/>
            </p:blipFill>
            <p:spPr>
              <a:xfrm>
                <a:off x="1173069" y="511540"/>
                <a:ext cx="832068" cy="704962"/>
              </a:xfrm>
              <a:prstGeom prst="rect">
                <a:avLst/>
              </a:prstGeom>
            </p:spPr>
          </p:pic>
          <p:pic>
            <p:nvPicPr>
              <p:cNvPr id="63" name="Picture 62">
                <a:extLst>
                  <a:ext uri="{FF2B5EF4-FFF2-40B4-BE49-F238E27FC236}">
                    <a16:creationId xmlns:a16="http://schemas.microsoft.com/office/drawing/2014/main" id="{1C495B8D-9931-4862-A3E9-2A7DB8AF23C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3753" t="8489" r="70839" b="52640"/>
              <a:stretch/>
            </p:blipFill>
            <p:spPr>
              <a:xfrm>
                <a:off x="1252588" y="1216502"/>
                <a:ext cx="736055" cy="715421"/>
              </a:xfrm>
              <a:prstGeom prst="rect">
                <a:avLst/>
              </a:prstGeom>
            </p:spPr>
          </p:pic>
        </p:grpSp>
      </p:grpSp>
      <p:grpSp>
        <p:nvGrpSpPr>
          <p:cNvPr id="39" name="Group 38"/>
          <p:cNvGrpSpPr/>
          <p:nvPr/>
        </p:nvGrpSpPr>
        <p:grpSpPr>
          <a:xfrm>
            <a:off x="2106923" y="4675862"/>
            <a:ext cx="2617192" cy="2083751"/>
            <a:chOff x="2171337" y="4597108"/>
            <a:chExt cx="2694595" cy="2190882"/>
          </a:xfrm>
        </p:grpSpPr>
        <p:grpSp>
          <p:nvGrpSpPr>
            <p:cNvPr id="25" name="Group 24"/>
            <p:cNvGrpSpPr/>
            <p:nvPr/>
          </p:nvGrpSpPr>
          <p:grpSpPr>
            <a:xfrm>
              <a:off x="3111097" y="4597108"/>
              <a:ext cx="1754835" cy="2190882"/>
              <a:chOff x="3234922" y="4406608"/>
              <a:chExt cx="1754835" cy="2190882"/>
            </a:xfrm>
          </p:grpSpPr>
          <p:pic>
            <p:nvPicPr>
              <p:cNvPr id="48" name="Picture 47">
                <a:extLst>
                  <a:ext uri="{FF2B5EF4-FFF2-40B4-BE49-F238E27FC236}">
                    <a16:creationId xmlns:a16="http://schemas.microsoft.com/office/drawing/2014/main" id="{54E71707-C14A-4B76-8A38-AE251126E7E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 cstate="print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sharpenSoften amount="50000"/>
                        </a14:imgEffect>
                        <a14:imgEffect>
                          <a14:brightnessContrast contrast="-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493" t="36508" r="52859" b="51008"/>
              <a:stretch/>
            </p:blipFill>
            <p:spPr>
              <a:xfrm>
                <a:off x="3338944" y="4406608"/>
                <a:ext cx="1248411" cy="471468"/>
              </a:xfrm>
              <a:prstGeom prst="rect">
                <a:avLst/>
              </a:prstGeom>
            </p:spPr>
          </p:pic>
          <p:pic>
            <p:nvPicPr>
              <p:cNvPr id="47" name="Picture 46">
                <a:extLst>
                  <a:ext uri="{FF2B5EF4-FFF2-40B4-BE49-F238E27FC236}">
                    <a16:creationId xmlns:a16="http://schemas.microsoft.com/office/drawing/2014/main" id="{EBDF2092-92FD-4B4C-87CE-4A643970C4E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8135" r="19686"/>
              <a:stretch/>
            </p:blipFill>
            <p:spPr>
              <a:xfrm rot="16200000">
                <a:off x="3443950" y="4717362"/>
                <a:ext cx="1129498" cy="1547554"/>
              </a:xfrm>
              <a:prstGeom prst="rect">
                <a:avLst/>
              </a:prstGeom>
            </p:spPr>
          </p:pic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020B51C7-DD63-4054-99D6-17575BE1F2DB}"/>
                  </a:ext>
                </a:extLst>
              </p:cNvPr>
              <p:cNvSpPr txBox="1"/>
              <p:nvPr/>
            </p:nvSpPr>
            <p:spPr>
              <a:xfrm>
                <a:off x="3253731" y="6228158"/>
                <a:ext cx="173602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/>
                  <a:t>Transcriptomics</a:t>
                </a:r>
              </a:p>
            </p:txBody>
          </p:sp>
        </p:grp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F507A680-E3AD-4F2C-8309-997F0A45C99A}"/>
                </a:ext>
              </a:extLst>
            </p:cNvPr>
            <p:cNvCxnSpPr>
              <a:cxnSpLocks/>
            </p:cNvCxnSpPr>
            <p:nvPr/>
          </p:nvCxnSpPr>
          <p:spPr>
            <a:xfrm>
              <a:off x="2171337" y="5474559"/>
              <a:ext cx="902976" cy="0"/>
            </a:xfrm>
            <a:prstGeom prst="straightConnector1">
              <a:avLst/>
            </a:prstGeom>
            <a:ln w="635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27" name="Picture 2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007258" y="592854"/>
            <a:ext cx="3855009" cy="956399"/>
          </a:xfrm>
          <a:prstGeom prst="rect">
            <a:avLst/>
          </a:prstGeom>
        </p:spPr>
      </p:pic>
      <p:grpSp>
        <p:nvGrpSpPr>
          <p:cNvPr id="80" name="Group 79"/>
          <p:cNvGrpSpPr/>
          <p:nvPr/>
        </p:nvGrpSpPr>
        <p:grpSpPr>
          <a:xfrm>
            <a:off x="4865932" y="4345001"/>
            <a:ext cx="3068265" cy="2479413"/>
            <a:chOff x="5030434" y="3994509"/>
            <a:chExt cx="3146165" cy="2653941"/>
          </a:xfrm>
        </p:grpSpPr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F507A680-E3AD-4F2C-8309-997F0A45C99A}"/>
                </a:ext>
              </a:extLst>
            </p:cNvPr>
            <p:cNvCxnSpPr>
              <a:cxnSpLocks/>
            </p:cNvCxnSpPr>
            <p:nvPr/>
          </p:nvCxnSpPr>
          <p:spPr>
            <a:xfrm>
              <a:off x="5030434" y="5243112"/>
              <a:ext cx="902976" cy="0"/>
            </a:xfrm>
            <a:prstGeom prst="straightConnector1">
              <a:avLst/>
            </a:prstGeom>
            <a:ln w="635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42" name="Group 41"/>
            <p:cNvGrpSpPr/>
            <p:nvPr/>
          </p:nvGrpSpPr>
          <p:grpSpPr>
            <a:xfrm>
              <a:off x="6098161" y="3994509"/>
              <a:ext cx="2078438" cy="2653941"/>
              <a:chOff x="5871068" y="4428401"/>
              <a:chExt cx="1736026" cy="2271287"/>
            </a:xfrm>
          </p:grpSpPr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E439B56B-330F-444B-A8E4-A8B20E42A171}"/>
                  </a:ext>
                </a:extLst>
              </p:cNvPr>
              <p:cNvSpPr txBox="1"/>
              <p:nvPr/>
            </p:nvSpPr>
            <p:spPr>
              <a:xfrm>
                <a:off x="5871068" y="6330356"/>
                <a:ext cx="173602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/>
                  <a:t>Proteomics</a:t>
                </a:r>
              </a:p>
            </p:txBody>
          </p:sp>
          <p:pic>
            <p:nvPicPr>
              <p:cNvPr id="28" name="Picture 27"/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937563" y="4428401"/>
                <a:ext cx="1603036" cy="1858858"/>
              </a:xfrm>
              <a:prstGeom prst="rect">
                <a:avLst/>
              </a:prstGeom>
            </p:spPr>
          </p:pic>
        </p:grpSp>
      </p:grpSp>
      <p:grpSp>
        <p:nvGrpSpPr>
          <p:cNvPr id="82" name="Group 81"/>
          <p:cNvGrpSpPr/>
          <p:nvPr/>
        </p:nvGrpSpPr>
        <p:grpSpPr>
          <a:xfrm>
            <a:off x="8340098" y="4288164"/>
            <a:ext cx="3431525" cy="2383965"/>
            <a:chOff x="8340098" y="4059462"/>
            <a:chExt cx="3402396" cy="2441701"/>
          </a:xfrm>
        </p:grpSpPr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F507A680-E3AD-4F2C-8309-997F0A45C99A}"/>
                </a:ext>
              </a:extLst>
            </p:cNvPr>
            <p:cNvCxnSpPr>
              <a:cxnSpLocks/>
            </p:cNvCxnSpPr>
            <p:nvPr/>
          </p:nvCxnSpPr>
          <p:spPr>
            <a:xfrm>
              <a:off x="8340098" y="5436877"/>
              <a:ext cx="902976" cy="0"/>
            </a:xfrm>
            <a:prstGeom prst="straightConnector1">
              <a:avLst/>
            </a:prstGeom>
            <a:ln w="635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44" name="Group 43"/>
            <p:cNvGrpSpPr/>
            <p:nvPr/>
          </p:nvGrpSpPr>
          <p:grpSpPr>
            <a:xfrm>
              <a:off x="9833705" y="4059462"/>
              <a:ext cx="1908789" cy="2441701"/>
              <a:chOff x="9198417" y="4406609"/>
              <a:chExt cx="1736026" cy="2441701"/>
            </a:xfrm>
          </p:grpSpPr>
          <p:grpSp>
            <p:nvGrpSpPr>
              <p:cNvPr id="31" name="Group 30"/>
              <p:cNvGrpSpPr/>
              <p:nvPr/>
            </p:nvGrpSpPr>
            <p:grpSpPr>
              <a:xfrm>
                <a:off x="9213703" y="4406609"/>
                <a:ext cx="1635272" cy="1899700"/>
                <a:chOff x="9529640" y="4128517"/>
                <a:chExt cx="1814099" cy="2156060"/>
              </a:xfrm>
            </p:grpSpPr>
            <p:pic>
              <p:nvPicPr>
                <p:cNvPr id="29" name="Picture 28"/>
                <p:cNvPicPr>
                  <a:picLocks noChangeAspect="1"/>
                </p:cNvPicPr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9529640" y="5037385"/>
                  <a:ext cx="1814099" cy="1247192"/>
                </a:xfrm>
                <a:prstGeom prst="rect">
                  <a:avLst/>
                </a:prstGeom>
              </p:spPr>
            </p:pic>
            <p:pic>
              <p:nvPicPr>
                <p:cNvPr id="64" name="Picture 63">
                  <a:extLst>
                    <a:ext uri="{FF2B5EF4-FFF2-40B4-BE49-F238E27FC236}">
                      <a16:creationId xmlns:a16="http://schemas.microsoft.com/office/drawing/2014/main" id="{59C78FFB-6ED2-4E0D-956D-F68D8528A36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9833705" y="4128517"/>
                  <a:ext cx="1077551" cy="901348"/>
                </a:xfrm>
                <a:prstGeom prst="rect">
                  <a:avLst/>
                </a:prstGeom>
              </p:spPr>
            </p:pic>
          </p:grp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439B56B-330F-444B-A8E4-A8B20E42A171}"/>
                  </a:ext>
                </a:extLst>
              </p:cNvPr>
              <p:cNvSpPr txBox="1"/>
              <p:nvPr/>
            </p:nvSpPr>
            <p:spPr>
              <a:xfrm>
                <a:off x="9198417" y="6478978"/>
                <a:ext cx="173602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/>
                  <a:t>Phenomics</a:t>
                </a:r>
              </a:p>
            </p:txBody>
          </p:sp>
        </p:grpSp>
      </p:grpSp>
      <p:pic>
        <p:nvPicPr>
          <p:cNvPr id="46" name="Picture 45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001675" y="666324"/>
            <a:ext cx="3106765" cy="938350"/>
          </a:xfrm>
          <a:prstGeom prst="rect">
            <a:avLst/>
          </a:prstGeom>
        </p:spPr>
      </p:pic>
      <p:grpSp>
        <p:nvGrpSpPr>
          <p:cNvPr id="81" name="Group 80"/>
          <p:cNvGrpSpPr/>
          <p:nvPr/>
        </p:nvGrpSpPr>
        <p:grpSpPr>
          <a:xfrm>
            <a:off x="8098699" y="2176609"/>
            <a:ext cx="3705374" cy="1710183"/>
            <a:chOff x="8098699" y="1916539"/>
            <a:chExt cx="3868062" cy="1970254"/>
          </a:xfrm>
        </p:grpSpPr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F507A680-E3AD-4F2C-8309-997F0A45C99A}"/>
                </a:ext>
              </a:extLst>
            </p:cNvPr>
            <p:cNvCxnSpPr>
              <a:cxnSpLocks/>
            </p:cNvCxnSpPr>
            <p:nvPr/>
          </p:nvCxnSpPr>
          <p:spPr>
            <a:xfrm>
              <a:off x="8098699" y="2769961"/>
              <a:ext cx="902976" cy="0"/>
            </a:xfrm>
            <a:prstGeom prst="straightConnector1">
              <a:avLst/>
            </a:prstGeom>
            <a:ln w="635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79" name="Group 78"/>
            <p:cNvGrpSpPr/>
            <p:nvPr/>
          </p:nvGrpSpPr>
          <p:grpSpPr>
            <a:xfrm>
              <a:off x="9071872" y="1916539"/>
              <a:ext cx="2894889" cy="1970254"/>
              <a:chOff x="9066195" y="2211814"/>
              <a:chExt cx="2894889" cy="1970254"/>
            </a:xfrm>
          </p:grpSpPr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15BB8F8-5241-4855-B1B8-DFBDC79711E0}"/>
                  </a:ext>
                </a:extLst>
              </p:cNvPr>
              <p:cNvSpPr txBox="1"/>
              <p:nvPr/>
            </p:nvSpPr>
            <p:spPr>
              <a:xfrm>
                <a:off x="9329444" y="3535737"/>
                <a:ext cx="263164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/>
                  <a:t>Cell Function/</a:t>
                </a:r>
              </a:p>
              <a:p>
                <a:pPr algn="ctr"/>
                <a:r>
                  <a:rPr lang="en-US" b="1" dirty="0"/>
                  <a:t>Phenotype</a:t>
                </a:r>
              </a:p>
            </p:txBody>
          </p:sp>
          <p:grpSp>
            <p:nvGrpSpPr>
              <p:cNvPr id="75" name="Group 74"/>
              <p:cNvGrpSpPr/>
              <p:nvPr/>
            </p:nvGrpSpPr>
            <p:grpSpPr>
              <a:xfrm>
                <a:off x="9066195" y="2211814"/>
                <a:ext cx="2820956" cy="1201560"/>
                <a:chOff x="8932234" y="2203428"/>
                <a:chExt cx="2820956" cy="1201560"/>
              </a:xfrm>
            </p:grpSpPr>
            <p:pic>
              <p:nvPicPr>
                <p:cNvPr id="18" name="Picture 17">
                  <a:extLst>
                    <a:ext uri="{FF2B5EF4-FFF2-40B4-BE49-F238E27FC236}">
                      <a16:creationId xmlns:a16="http://schemas.microsoft.com/office/drawing/2014/main" id="{0D14E562-8D88-4CE4-B487-9F6C82AF551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9943127" y="2489079"/>
                  <a:ext cx="585298" cy="803118"/>
                </a:xfrm>
                <a:prstGeom prst="rect">
                  <a:avLst/>
                </a:prstGeom>
              </p:spPr>
            </p:pic>
            <p:pic>
              <p:nvPicPr>
                <p:cNvPr id="22" name="Picture 21">
                  <a:extLst>
                    <a:ext uri="{FF2B5EF4-FFF2-40B4-BE49-F238E27FC236}">
                      <a16:creationId xmlns:a16="http://schemas.microsoft.com/office/drawing/2014/main" id="{3A261F86-DDEC-45FC-8E8E-BCCB9ADBB03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8932234" y="2308326"/>
                  <a:ext cx="1057684" cy="888798"/>
                </a:xfrm>
                <a:prstGeom prst="rect">
                  <a:avLst/>
                </a:prstGeom>
              </p:spPr>
            </p:pic>
            <p:pic>
              <p:nvPicPr>
                <p:cNvPr id="73" name="Picture 72"/>
                <p:cNvPicPr>
                  <a:picLocks noChangeAspect="1"/>
                </p:cNvPicPr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 rot="21056623">
                  <a:off x="10718021" y="2203428"/>
                  <a:ext cx="1035169" cy="652191"/>
                </a:xfrm>
                <a:prstGeom prst="rect">
                  <a:avLst/>
                </a:prstGeom>
              </p:spPr>
            </p:pic>
            <p:pic>
              <p:nvPicPr>
                <p:cNvPr id="74" name="Picture 73"/>
                <p:cNvPicPr>
                  <a:picLocks noChangeAspect="1"/>
                </p:cNvPicPr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0514651" y="2752725"/>
                  <a:ext cx="712658" cy="652263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78" name="Group 77"/>
          <p:cNvGrpSpPr/>
          <p:nvPr/>
        </p:nvGrpSpPr>
        <p:grpSpPr>
          <a:xfrm>
            <a:off x="4865932" y="1976002"/>
            <a:ext cx="2794444" cy="1989602"/>
            <a:chOff x="5030434" y="2006432"/>
            <a:chExt cx="2985562" cy="2027359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7E767EC-E43B-433C-95DD-7C65AB4F13CE}"/>
                </a:ext>
              </a:extLst>
            </p:cNvPr>
            <p:cNvSpPr txBox="1"/>
            <p:nvPr/>
          </p:nvSpPr>
          <p:spPr>
            <a:xfrm>
              <a:off x="6700955" y="3664459"/>
              <a:ext cx="10280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Protein</a:t>
              </a:r>
            </a:p>
          </p:txBody>
        </p: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F507A680-E3AD-4F2C-8309-997F0A45C99A}"/>
                </a:ext>
              </a:extLst>
            </p:cNvPr>
            <p:cNvCxnSpPr>
              <a:cxnSpLocks/>
            </p:cNvCxnSpPr>
            <p:nvPr/>
          </p:nvCxnSpPr>
          <p:spPr>
            <a:xfrm>
              <a:off x="5030434" y="2937215"/>
              <a:ext cx="902976" cy="0"/>
            </a:xfrm>
            <a:prstGeom prst="straightConnector1">
              <a:avLst/>
            </a:prstGeom>
            <a:ln w="635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76" name="Picture 75">
              <a:extLst>
                <a:ext uri="{FF2B5EF4-FFF2-40B4-BE49-F238E27FC236}">
                  <a16:creationId xmlns:a16="http://schemas.microsoft.com/office/drawing/2014/main" id="{7298E4FF-4876-4132-B654-32D417BAC4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6175964" y="2006432"/>
              <a:ext cx="1840032" cy="1606138"/>
            </a:xfrm>
            <a:prstGeom prst="rect">
              <a:avLst/>
            </a:prstGeom>
          </p:spPr>
        </p:pic>
      </p:grpSp>
      <p:grpSp>
        <p:nvGrpSpPr>
          <p:cNvPr id="72" name="Group 71"/>
          <p:cNvGrpSpPr/>
          <p:nvPr/>
        </p:nvGrpSpPr>
        <p:grpSpPr>
          <a:xfrm rot="5400000">
            <a:off x="5906753" y="-1866433"/>
            <a:ext cx="441357" cy="11815105"/>
            <a:chOff x="5789432" y="1192696"/>
            <a:chExt cx="441357" cy="4738055"/>
          </a:xfrm>
        </p:grpSpPr>
        <p:cxnSp>
          <p:nvCxnSpPr>
            <p:cNvPr id="77" name="Straight Arrow Connector 76"/>
            <p:cNvCxnSpPr/>
            <p:nvPr/>
          </p:nvCxnSpPr>
          <p:spPr>
            <a:xfrm flipH="1">
              <a:off x="6196295" y="1192696"/>
              <a:ext cx="34494" cy="4738055"/>
            </a:xfrm>
            <a:prstGeom prst="straightConnector1">
              <a:avLst/>
            </a:prstGeom>
            <a:ln w="38100">
              <a:solidFill>
                <a:srgbClr val="FF0000"/>
              </a:solidFill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TextBox 82"/>
            <p:cNvSpPr txBox="1"/>
            <p:nvPr/>
          </p:nvSpPr>
          <p:spPr>
            <a:xfrm rot="16200000">
              <a:off x="5563770" y="3633272"/>
              <a:ext cx="8206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solidFill>
                    <a:srgbClr val="FF0000"/>
                  </a:solidFill>
                </a:rPr>
                <a:t>Reverse Genetics </a:t>
              </a:r>
            </a:p>
          </p:txBody>
        </p:sp>
      </p:grpSp>
      <p:grpSp>
        <p:nvGrpSpPr>
          <p:cNvPr id="84" name="Group 83"/>
          <p:cNvGrpSpPr/>
          <p:nvPr/>
        </p:nvGrpSpPr>
        <p:grpSpPr>
          <a:xfrm rot="5400000">
            <a:off x="5893755" y="-4097641"/>
            <a:ext cx="369332" cy="11728399"/>
            <a:chOff x="11672481" y="1073128"/>
            <a:chExt cx="369332" cy="5139231"/>
          </a:xfrm>
        </p:grpSpPr>
        <p:cxnSp>
          <p:nvCxnSpPr>
            <p:cNvPr id="85" name="Straight Arrow Connector 84"/>
            <p:cNvCxnSpPr/>
            <p:nvPr/>
          </p:nvCxnSpPr>
          <p:spPr>
            <a:xfrm flipH="1">
              <a:off x="11983687" y="1073128"/>
              <a:ext cx="34494" cy="5139231"/>
            </a:xfrm>
            <a:prstGeom prst="straightConnector1">
              <a:avLst/>
            </a:prstGeom>
            <a:ln w="38100">
              <a:solidFill>
                <a:srgbClr val="FF0000"/>
              </a:solidFill>
              <a:prstDash val="lgDash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TextBox 85"/>
            <p:cNvSpPr txBox="1"/>
            <p:nvPr/>
          </p:nvSpPr>
          <p:spPr>
            <a:xfrm rot="16200000">
              <a:off x="11451396" y="3799062"/>
              <a:ext cx="8115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solidFill>
                    <a:srgbClr val="FF0000"/>
                  </a:solidFill>
                </a:rPr>
                <a:t>Forward Genetics </a:t>
              </a: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28610" y="2008544"/>
            <a:ext cx="2347032" cy="2051827"/>
          </a:xfrm>
          <a:prstGeom prst="rect">
            <a:avLst/>
          </a:prstGeom>
        </p:spPr>
      </p:pic>
      <p:grpSp>
        <p:nvGrpSpPr>
          <p:cNvPr id="21" name="Group 20"/>
          <p:cNvGrpSpPr/>
          <p:nvPr/>
        </p:nvGrpSpPr>
        <p:grpSpPr>
          <a:xfrm>
            <a:off x="710568" y="2589375"/>
            <a:ext cx="729225" cy="870049"/>
            <a:chOff x="536327" y="2010184"/>
            <a:chExt cx="1028035" cy="1674297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08290916-79D6-449D-97D2-304AA09E07A5}"/>
                </a:ext>
              </a:extLst>
            </p:cNvPr>
            <p:cNvSpPr txBox="1"/>
            <p:nvPr/>
          </p:nvSpPr>
          <p:spPr>
            <a:xfrm>
              <a:off x="536327" y="3315150"/>
              <a:ext cx="1028035" cy="369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DNA</a:t>
              </a:r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25B453D0-8587-4B3D-90EA-04972317C9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 rot="16200000">
              <a:off x="327852" y="2400405"/>
              <a:ext cx="1417109" cy="636667"/>
            </a:xfrm>
            <a:prstGeom prst="rect">
              <a:avLst/>
            </a:prstGeom>
          </p:spPr>
        </p:pic>
      </p:grpSp>
      <p:grpSp>
        <p:nvGrpSpPr>
          <p:cNvPr id="17" name="Group 16"/>
          <p:cNvGrpSpPr/>
          <p:nvPr/>
        </p:nvGrpSpPr>
        <p:grpSpPr>
          <a:xfrm>
            <a:off x="211327" y="4408959"/>
            <a:ext cx="1553214" cy="627833"/>
            <a:chOff x="141918" y="4393368"/>
            <a:chExt cx="1553214" cy="627833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6"/>
            <a:stretch>
              <a:fillRect/>
            </a:stretch>
          </p:blipFill>
          <p:spPr>
            <a:xfrm>
              <a:off x="141918" y="4481312"/>
              <a:ext cx="472695" cy="470516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7"/>
            <a:stretch>
              <a:fillRect/>
            </a:stretch>
          </p:blipFill>
          <p:spPr>
            <a:xfrm>
              <a:off x="1027594" y="4393368"/>
              <a:ext cx="667538" cy="627833"/>
            </a:xfrm>
            <a:prstGeom prst="rect">
              <a:avLst/>
            </a:prstGeom>
          </p:spPr>
        </p:pic>
        <p:cxnSp>
          <p:nvCxnSpPr>
            <p:cNvPr id="16" name="Straight Arrow Connector 15"/>
            <p:cNvCxnSpPr/>
            <p:nvPr/>
          </p:nvCxnSpPr>
          <p:spPr>
            <a:xfrm>
              <a:off x="491375" y="4716570"/>
              <a:ext cx="434362" cy="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29960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ight Brace 5"/>
          <p:cNvSpPr/>
          <p:nvPr/>
        </p:nvSpPr>
        <p:spPr>
          <a:xfrm rot="5400000">
            <a:off x="7120245" y="3469402"/>
            <a:ext cx="304802" cy="2493819"/>
          </a:xfrm>
          <a:prstGeom prst="rightBrace">
            <a:avLst/>
          </a:prstGeom>
          <a:noFill/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122" name="Picture 2" descr="https://www.niab.res.in/wp-content/uploads/2021/07/Kushvaha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6603" y="114765"/>
            <a:ext cx="7092623" cy="4560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itle 1"/>
          <p:cNvSpPr txBox="1">
            <a:spLocks/>
          </p:cNvSpPr>
          <p:nvPr/>
        </p:nvSpPr>
        <p:spPr>
          <a:xfrm>
            <a:off x="417114" y="5070548"/>
            <a:ext cx="9791000" cy="4571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v-SE" sz="2000" b="1" dirty="0">
                <a:latin typeface="Book Antiqua" panose="02040602050305030304" pitchFamily="18" charset="0"/>
              </a:rPr>
              <a:t>Unix skills for biologist: Data Handling, Data Analysis, Project managements</a:t>
            </a:r>
            <a:endParaRPr lang="en-GB" sz="2000" b="1" dirty="0">
              <a:latin typeface="Book Antiqua" panose="02040602050305030304" pitchFamily="18" charset="0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417114" y="6131778"/>
            <a:ext cx="1884130" cy="4571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v-SE" sz="2000" b="1" dirty="0">
                <a:latin typeface="Book Antiqua" panose="02040602050305030304" pitchFamily="18" charset="0"/>
              </a:rPr>
              <a:t>Power of Unix</a:t>
            </a:r>
            <a:endParaRPr lang="en-GB" sz="2000" b="1" dirty="0">
              <a:latin typeface="Book Antiqua" panose="0204060205030503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8182" y="6007952"/>
            <a:ext cx="7853081" cy="70485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5289755" y="5830529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/>
          <p:cNvSpPr/>
          <p:nvPr/>
        </p:nvSpPr>
        <p:spPr>
          <a:xfrm>
            <a:off x="4421074" y="5923455"/>
            <a:ext cx="914400" cy="914400"/>
          </a:xfrm>
          <a:prstGeom prst="rect">
            <a:avLst/>
          </a:prstGeom>
          <a:noFill/>
          <a:ln w="41275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8921620" y="420143"/>
            <a:ext cx="2812473" cy="39493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000" b="1" dirty="0">
                <a:solidFill>
                  <a:srgbClr val="002060"/>
                </a:solidFill>
                <a:latin typeface="Book Antiqua" panose="02040602050305030304" pitchFamily="18" charset="0"/>
              </a:rPr>
              <a:t>Foundation for </a:t>
            </a:r>
            <a:r>
              <a:rPr lang="sv-SE" sz="2000" b="1" dirty="0" err="1">
                <a:solidFill>
                  <a:srgbClr val="002060"/>
                </a:solidFill>
                <a:latin typeface="Book Antiqua" panose="02040602050305030304" pitchFamily="18" charset="0"/>
              </a:rPr>
              <a:t>bioinformatics</a:t>
            </a:r>
            <a:endParaRPr lang="sv-SE" sz="2000" b="1" dirty="0">
              <a:solidFill>
                <a:srgbClr val="002060"/>
              </a:solidFill>
              <a:latin typeface="Book Antiqua" panose="02040602050305030304" pitchFamily="18" charset="0"/>
            </a:endParaRPr>
          </a:p>
          <a:p>
            <a:endParaRPr lang="sv-SE" sz="2000" b="1" dirty="0">
              <a:solidFill>
                <a:srgbClr val="002060"/>
              </a:solidFill>
              <a:latin typeface="Book Antiqua" panose="0204060205030503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000" b="1" dirty="0">
                <a:solidFill>
                  <a:srgbClr val="002060"/>
                </a:solidFill>
                <a:latin typeface="Book Antiqua" panose="02040602050305030304" pitchFamily="18" charset="0"/>
              </a:rPr>
              <a:t>Quick access and </a:t>
            </a:r>
            <a:r>
              <a:rPr lang="sv-SE" sz="2000" b="1" dirty="0" err="1">
                <a:solidFill>
                  <a:srgbClr val="002060"/>
                </a:solidFill>
                <a:latin typeface="Book Antiqua" panose="02040602050305030304" pitchFamily="18" charset="0"/>
              </a:rPr>
              <a:t>processing</a:t>
            </a:r>
            <a:r>
              <a:rPr lang="sv-SE" sz="2000" b="1" dirty="0">
                <a:solidFill>
                  <a:srgbClr val="002060"/>
                </a:solidFill>
                <a:latin typeface="Book Antiqua" panose="02040602050305030304" pitchFamily="18" charset="0"/>
              </a:rPr>
              <a:t> of large </a:t>
            </a:r>
            <a:r>
              <a:rPr lang="sv-SE" sz="2000" b="1" dirty="0" err="1">
                <a:solidFill>
                  <a:srgbClr val="002060"/>
                </a:solidFill>
                <a:latin typeface="Book Antiqua" panose="02040602050305030304" pitchFamily="18" charset="0"/>
              </a:rPr>
              <a:t>file</a:t>
            </a:r>
            <a:endParaRPr lang="sv-SE" sz="2000" b="1" dirty="0">
              <a:solidFill>
                <a:srgbClr val="002060"/>
              </a:solidFill>
              <a:latin typeface="Book Antiqua" panose="02040602050305030304" pitchFamily="18" charset="0"/>
            </a:endParaRPr>
          </a:p>
          <a:p>
            <a:endParaRPr lang="sv-SE" sz="2000" b="1" dirty="0">
              <a:solidFill>
                <a:srgbClr val="002060"/>
              </a:solidFill>
              <a:latin typeface="Book Antiqua" panose="0204060205030503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000" b="1" dirty="0" err="1">
                <a:solidFill>
                  <a:srgbClr val="002060"/>
                </a:solidFill>
                <a:latin typeface="Book Antiqua" panose="02040602050305030304" pitchFamily="18" charset="0"/>
              </a:rPr>
              <a:t>Easy</a:t>
            </a:r>
            <a:r>
              <a:rPr lang="sv-SE" sz="2000" b="1" dirty="0">
                <a:solidFill>
                  <a:srgbClr val="002060"/>
                </a:solidFill>
                <a:latin typeface="Book Antiqua" panose="02040602050305030304" pitchFamily="18" charset="0"/>
              </a:rPr>
              <a:t> data handling and </a:t>
            </a:r>
            <a:r>
              <a:rPr lang="sv-SE" sz="2000" b="1" dirty="0" err="1">
                <a:solidFill>
                  <a:srgbClr val="002060"/>
                </a:solidFill>
                <a:latin typeface="Book Antiqua" panose="02040602050305030304" pitchFamily="18" charset="0"/>
              </a:rPr>
              <a:t>processing</a:t>
            </a:r>
            <a:endParaRPr lang="sv-SE" sz="2000" b="1" dirty="0">
              <a:solidFill>
                <a:srgbClr val="002060"/>
              </a:solidFill>
              <a:latin typeface="Book Antiqua" panose="0204060205030503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sv-SE" sz="2000" b="1" dirty="0">
              <a:solidFill>
                <a:srgbClr val="002060"/>
              </a:solidFill>
              <a:latin typeface="Book Antiqua" panose="0204060205030503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000" b="1" dirty="0">
                <a:solidFill>
                  <a:srgbClr val="002060"/>
                </a:solidFill>
                <a:latin typeface="Book Antiqua" panose="02040602050305030304" pitchFamily="18" charset="0"/>
              </a:rPr>
              <a:t>Automation of repetitive tasks</a:t>
            </a:r>
          </a:p>
        </p:txBody>
      </p:sp>
    </p:spTree>
    <p:extLst>
      <p:ext uri="{BB962C8B-B14F-4D97-AF65-F5344CB8AC3E}">
        <p14:creationId xmlns:p14="http://schemas.microsoft.com/office/powerpoint/2010/main" val="913596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2" grpId="0"/>
      <p:bldP spid="7" grpId="0"/>
      <p:bldP spid="4" grpId="0" animBg="1"/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376" y="0"/>
            <a:ext cx="10515600" cy="782357"/>
          </a:xfrm>
        </p:spPr>
        <p:txBody>
          <a:bodyPr>
            <a:normAutofit/>
          </a:bodyPr>
          <a:lstStyle/>
          <a:p>
            <a:pPr algn="ctr"/>
            <a:r>
              <a:rPr lang="en-GB" sz="3600" dirty="0">
                <a:latin typeface="Arial Black" panose="020B0A04020102020204" pitchFamily="34" charset="0"/>
              </a:rPr>
              <a:t>Introduction to Unix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3071" y="1108449"/>
            <a:ext cx="6943164" cy="5435786"/>
          </a:xfrm>
        </p:spPr>
        <p:txBody>
          <a:bodyPr>
            <a:normAutofit lnSpcReduction="10000"/>
          </a:bodyPr>
          <a:lstStyle/>
          <a:p>
            <a:pPr algn="just"/>
            <a:r>
              <a:rPr lang="en-GB" sz="2000" b="1" dirty="0">
                <a:latin typeface="Arial Black" panose="020B0A04020102020204" pitchFamily="34" charset="0"/>
              </a:rPr>
              <a:t>Unix</a:t>
            </a:r>
          </a:p>
          <a:p>
            <a:pPr lvl="1" algn="just"/>
            <a:r>
              <a:rPr lang="en-GB" sz="2000" dirty="0"/>
              <a:t>Environment (set of programs/utilities) to connect computer and user.</a:t>
            </a:r>
          </a:p>
          <a:p>
            <a:pPr lvl="1" algn="just"/>
            <a:r>
              <a:rPr lang="en-GB" sz="2000" dirty="0"/>
              <a:t> Manages computer hardware, software resources, and provides common services for computer : Operating system (OS)</a:t>
            </a:r>
          </a:p>
          <a:p>
            <a:pPr lvl="1" algn="just"/>
            <a:r>
              <a:rPr lang="en-GB" sz="2000" dirty="0"/>
              <a:t>Three part of Unix operating system; </a:t>
            </a:r>
          </a:p>
          <a:p>
            <a:pPr lvl="2" algn="just"/>
            <a:r>
              <a:rPr lang="en-GB" b="1" dirty="0"/>
              <a:t>Shell </a:t>
            </a:r>
          </a:p>
          <a:p>
            <a:pPr lvl="3" algn="just"/>
            <a:r>
              <a:rPr lang="en-GB" sz="2000" dirty="0"/>
              <a:t>Shell is the utility to processes your requests</a:t>
            </a:r>
          </a:p>
          <a:p>
            <a:pPr lvl="3" algn="just"/>
            <a:r>
              <a:rPr lang="en-GB" sz="2000" dirty="0"/>
              <a:t>Input at your terminal is interpreted by shell and calls the program to execute your request.</a:t>
            </a:r>
          </a:p>
          <a:p>
            <a:pPr lvl="2" algn="just"/>
            <a:r>
              <a:rPr lang="en-GB" b="1" dirty="0"/>
              <a:t>Kernel</a:t>
            </a:r>
          </a:p>
          <a:p>
            <a:pPr lvl="3" algn="just"/>
            <a:r>
              <a:rPr lang="en-GB" sz="2000" dirty="0"/>
              <a:t>Heart of OS, interacts with hardware and computer management like memory, task scheduling and file management</a:t>
            </a:r>
          </a:p>
          <a:p>
            <a:pPr lvl="2" algn="just"/>
            <a:r>
              <a:rPr lang="en-GB" b="1" dirty="0"/>
              <a:t>Programs</a:t>
            </a:r>
          </a:p>
          <a:p>
            <a:pPr lvl="3" algn="just"/>
            <a:r>
              <a:rPr lang="en-GB" sz="2000" dirty="0"/>
              <a:t>Various commands and programs for day to day activities such as </a:t>
            </a:r>
            <a:r>
              <a:rPr lang="en-GB" sz="2000" b="1" dirty="0" err="1"/>
              <a:t>cp</a:t>
            </a:r>
            <a:r>
              <a:rPr lang="en-GB" sz="2000" dirty="0"/>
              <a:t>, </a:t>
            </a:r>
            <a:r>
              <a:rPr lang="en-GB" sz="2000" b="1" dirty="0"/>
              <a:t>mv</a:t>
            </a:r>
            <a:r>
              <a:rPr lang="en-GB" sz="2000" dirty="0"/>
              <a:t>, </a:t>
            </a:r>
            <a:r>
              <a:rPr lang="en-GB" sz="2000" b="1" dirty="0"/>
              <a:t>cat</a:t>
            </a:r>
            <a:r>
              <a:rPr lang="en-GB" sz="2000" dirty="0"/>
              <a:t> and </a:t>
            </a:r>
            <a:r>
              <a:rPr lang="en-GB" sz="2000" b="1" dirty="0"/>
              <a:t>grep, email</a:t>
            </a:r>
            <a:endParaRPr lang="en-GB" sz="2000" dirty="0"/>
          </a:p>
          <a:p>
            <a:pPr lvl="1"/>
            <a:endParaRPr lang="en-GB" dirty="0"/>
          </a:p>
        </p:txBody>
      </p:sp>
      <p:pic>
        <p:nvPicPr>
          <p:cNvPr id="3074" name="Picture 2" descr="UNIX ARCHITECTU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2070" y="1583578"/>
            <a:ext cx="4114211" cy="3624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6835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838200" y="158937"/>
            <a:ext cx="10515600" cy="629957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en-US" dirty="0">
                <a:latin typeface="Arial Black" panose="020B0A04020102020204" pitchFamily="34" charset="0"/>
              </a:rPr>
              <a:t>Unix Variants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938118"/>
            <a:ext cx="10515600" cy="5615081"/>
          </a:xfrm>
        </p:spPr>
        <p:txBody>
          <a:bodyPr>
            <a:noAutofit/>
          </a:bodyPr>
          <a:lstStyle/>
          <a:p>
            <a:pPr>
              <a:lnSpc>
                <a:spcPct val="80000"/>
              </a:lnSpc>
            </a:pPr>
            <a:r>
              <a:rPr lang="en-US" altLang="en-US" sz="2000" dirty="0"/>
              <a:t>Grouped into two categories:</a:t>
            </a:r>
            <a:r>
              <a:rPr lang="en-US" altLang="en-US" sz="2000" b="1" dirty="0"/>
              <a:t>  Proprietary and Open Source</a:t>
            </a:r>
          </a:p>
          <a:p>
            <a:pPr>
              <a:lnSpc>
                <a:spcPct val="80000"/>
              </a:lnSpc>
            </a:pPr>
            <a:r>
              <a:rPr lang="en-US" altLang="en-US" sz="2000" b="1" dirty="0"/>
              <a:t>Proprietary:</a:t>
            </a:r>
            <a:r>
              <a:rPr lang="en-US" altLang="en-US" sz="2000" dirty="0"/>
              <a:t>  (redistribution and modification prohibited or restricted; not free)</a:t>
            </a:r>
          </a:p>
          <a:p>
            <a:pPr lvl="1">
              <a:lnSpc>
                <a:spcPct val="80000"/>
              </a:lnSpc>
            </a:pPr>
            <a:r>
              <a:rPr lang="en-US" altLang="en-US" sz="1800" b="1" dirty="0"/>
              <a:t>Solaris</a:t>
            </a:r>
            <a:r>
              <a:rPr lang="en-US" altLang="en-US" sz="1800" dirty="0"/>
              <a:t> - Access to a Solaris UNIX server (solaris.gl.umbc.edu) via SSH access. </a:t>
            </a:r>
          </a:p>
          <a:p>
            <a:pPr lvl="1">
              <a:lnSpc>
                <a:spcPct val="80000"/>
              </a:lnSpc>
            </a:pPr>
            <a:r>
              <a:rPr lang="en-US" altLang="en-US" sz="1800" b="1" dirty="0"/>
              <a:t>IRIX </a:t>
            </a:r>
            <a:r>
              <a:rPr lang="en-US" altLang="en-US" sz="1800" dirty="0"/>
              <a:t>- There are a couple of IRIX machines in the basement of the library, as well as server access (irix.gl.umbc.edu) via SSH access. </a:t>
            </a:r>
          </a:p>
          <a:p>
            <a:pPr lvl="1">
              <a:lnSpc>
                <a:spcPct val="80000"/>
              </a:lnSpc>
            </a:pPr>
            <a:r>
              <a:rPr lang="en-US" altLang="en-US" sz="1800" b="1" dirty="0"/>
              <a:t>Mac OS X </a:t>
            </a:r>
            <a:r>
              <a:rPr lang="en-US" altLang="en-US" sz="1800" dirty="0"/>
              <a:t>. </a:t>
            </a:r>
          </a:p>
          <a:p>
            <a:pPr lvl="1">
              <a:lnSpc>
                <a:spcPct val="80000"/>
              </a:lnSpc>
            </a:pPr>
            <a:r>
              <a:rPr lang="en-US" altLang="en-US" sz="1800" dirty="0"/>
              <a:t>and many others... </a:t>
            </a:r>
          </a:p>
          <a:p>
            <a:pPr marL="457200" lvl="1" indent="0">
              <a:lnSpc>
                <a:spcPct val="80000"/>
              </a:lnSpc>
              <a:buNone/>
            </a:pPr>
            <a:endParaRPr lang="en-US" altLang="en-US" sz="1800" dirty="0"/>
          </a:p>
          <a:p>
            <a:pPr>
              <a:lnSpc>
                <a:spcPct val="80000"/>
              </a:lnSpc>
            </a:pPr>
            <a:r>
              <a:rPr lang="en-US" altLang="en-US" sz="2000" b="1" dirty="0"/>
              <a:t>Open Source:  </a:t>
            </a:r>
            <a:r>
              <a:rPr lang="en-US" altLang="en-US" sz="2000" dirty="0"/>
              <a:t>(source code is readily available and free to modify)</a:t>
            </a:r>
          </a:p>
          <a:p>
            <a:pPr lvl="1">
              <a:lnSpc>
                <a:spcPct val="80000"/>
              </a:lnSpc>
            </a:pPr>
            <a:r>
              <a:rPr lang="en-US" altLang="en-US" sz="1800" b="1" dirty="0"/>
              <a:t>FreeBSD</a:t>
            </a:r>
            <a:r>
              <a:rPr lang="en-US" altLang="en-US" sz="1800" dirty="0"/>
              <a:t> - no access currently available at UMBC. </a:t>
            </a:r>
          </a:p>
          <a:p>
            <a:pPr lvl="1">
              <a:lnSpc>
                <a:spcPct val="80000"/>
              </a:lnSpc>
            </a:pPr>
            <a:r>
              <a:rPr lang="en-US" altLang="en-US" sz="1800" b="1" dirty="0"/>
              <a:t>Linux Distributions </a:t>
            </a:r>
            <a:r>
              <a:rPr lang="en-US" altLang="en-US" sz="1800" dirty="0"/>
              <a:t>– </a:t>
            </a:r>
          </a:p>
          <a:p>
            <a:pPr lvl="2">
              <a:lnSpc>
                <a:spcPct val="80000"/>
              </a:lnSpc>
            </a:pPr>
            <a:r>
              <a:rPr lang="en-US" altLang="en-US" sz="1800" dirty="0"/>
              <a:t>RedHat (used by UMBC) and the Fedora Project (maintained by RedHat)</a:t>
            </a:r>
          </a:p>
          <a:p>
            <a:pPr lvl="2">
              <a:lnSpc>
                <a:spcPct val="80000"/>
              </a:lnSpc>
            </a:pPr>
            <a:r>
              <a:rPr lang="en-US" altLang="en-US" sz="1800" dirty="0"/>
              <a:t>Mandrake </a:t>
            </a:r>
          </a:p>
          <a:p>
            <a:pPr lvl="2">
              <a:lnSpc>
                <a:spcPct val="80000"/>
              </a:lnSpc>
            </a:pPr>
            <a:r>
              <a:rPr lang="en-US" altLang="en-US" sz="1800" dirty="0"/>
              <a:t>Debian </a:t>
            </a:r>
          </a:p>
          <a:p>
            <a:pPr lvl="2">
              <a:lnSpc>
                <a:spcPct val="80000"/>
              </a:lnSpc>
            </a:pPr>
            <a:r>
              <a:rPr lang="en-US" altLang="en-US" sz="1800" dirty="0"/>
              <a:t>SuSE </a:t>
            </a:r>
          </a:p>
          <a:p>
            <a:pPr lvl="2">
              <a:lnSpc>
                <a:spcPct val="80000"/>
              </a:lnSpc>
            </a:pPr>
            <a:r>
              <a:rPr lang="en-US" altLang="en-US" sz="1800" dirty="0"/>
              <a:t>Slackware </a:t>
            </a:r>
          </a:p>
          <a:p>
            <a:pPr lvl="2">
              <a:lnSpc>
                <a:spcPct val="80000"/>
              </a:lnSpc>
            </a:pPr>
            <a:r>
              <a:rPr lang="en-US" altLang="en-US" sz="1800" dirty="0"/>
              <a:t>and many others...</a:t>
            </a:r>
          </a:p>
        </p:txBody>
      </p:sp>
      <p:sp>
        <p:nvSpPr>
          <p:cNvPr id="2" name="Rectangle 1"/>
          <p:cNvSpPr/>
          <p:nvPr/>
        </p:nvSpPr>
        <p:spPr>
          <a:xfrm>
            <a:off x="5531224" y="4881753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b="1" dirty="0">
                <a:solidFill>
                  <a:schemeClr val="accent5">
                    <a:lumMod val="75000"/>
                  </a:schemeClr>
                </a:solidFill>
              </a:rPr>
              <a:t>Ubuntu</a:t>
            </a:r>
            <a:r>
              <a:rPr lang="en-GB" dirty="0">
                <a:solidFill>
                  <a:schemeClr val="accent5">
                    <a:lumMod val="75000"/>
                  </a:schemeClr>
                </a:solidFill>
              </a:rPr>
              <a:t>, open-source operating system based on </a:t>
            </a:r>
            <a:r>
              <a:rPr lang="en-GB" b="1" dirty="0" err="1">
                <a:solidFill>
                  <a:schemeClr val="accent5">
                    <a:lumMod val="75000"/>
                  </a:schemeClr>
                </a:solidFill>
              </a:rPr>
              <a:t>Debian</a:t>
            </a:r>
            <a:r>
              <a:rPr lang="en-GB" dirty="0">
                <a:solidFill>
                  <a:schemeClr val="accent5">
                    <a:lumMod val="75000"/>
                  </a:schemeClr>
                </a:solidFill>
              </a:rPr>
              <a:t>, with a focus on release quality, enterprise security updates and leadership in key platform capabilities for integration, security and usability</a:t>
            </a:r>
          </a:p>
        </p:txBody>
      </p:sp>
    </p:spTree>
    <p:extLst>
      <p:ext uri="{BB962C8B-B14F-4D97-AF65-F5344CB8AC3E}">
        <p14:creationId xmlns:p14="http://schemas.microsoft.com/office/powerpoint/2010/main" val="368960607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376" y="0"/>
            <a:ext cx="10515600" cy="782357"/>
          </a:xfrm>
        </p:spPr>
        <p:txBody>
          <a:bodyPr>
            <a:normAutofit/>
          </a:bodyPr>
          <a:lstStyle/>
          <a:p>
            <a:pPr algn="ctr"/>
            <a:r>
              <a:rPr lang="en-GB" sz="3600" dirty="0">
                <a:latin typeface="Arial Black" panose="020B0A04020102020204" pitchFamily="34" charset="0"/>
              </a:rPr>
              <a:t>Why Unix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535" y="1649153"/>
            <a:ext cx="1377437" cy="126909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415988" y="2061482"/>
            <a:ext cx="91888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333333"/>
                </a:solidFill>
                <a:effectLst/>
                <a:latin typeface="inter-regular"/>
              </a:rPr>
              <a:t>Allows you to initiate more than one task from the same terminal as a foreground and background process.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841" y="583528"/>
            <a:ext cx="1423147" cy="117389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465294" y="782357"/>
            <a:ext cx="909021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333333"/>
                </a:solidFill>
                <a:effectLst/>
                <a:latin typeface="inter-regular"/>
              </a:rPr>
              <a:t>Allows more than one user to access computer resources like main memory, hard disk, tape drives, etc.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333333"/>
                </a:solidFill>
                <a:effectLst/>
                <a:latin typeface="inter-regular"/>
              </a:rPr>
              <a:t>Multiple users can log on to the system from different terminals and run different jobs that share the resources of a command terminal</a:t>
            </a:r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1470" y="2872519"/>
            <a:ext cx="1423828" cy="1122039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415988" y="2954276"/>
            <a:ext cx="923364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i="0" dirty="0">
                <a:solidFill>
                  <a:srgbClr val="333333"/>
                </a:solidFill>
                <a:effectLst/>
                <a:latin typeface="inter-bold"/>
              </a:rPr>
              <a:t>Allows to </a:t>
            </a:r>
            <a:r>
              <a:rPr lang="en-GB" b="0" i="0" dirty="0">
                <a:solidFill>
                  <a:srgbClr val="333333"/>
                </a:solidFill>
                <a:effectLst/>
                <a:latin typeface="inter-regular"/>
              </a:rPr>
              <a:t>work on different machines and platforms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333333"/>
                </a:solidFill>
                <a:effectLst/>
                <a:latin typeface="inter-regular"/>
              </a:rPr>
              <a:t>Easy transfer of code to any computer system</a:t>
            </a:r>
            <a:endParaRPr lang="en-GB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1470" y="4025729"/>
            <a:ext cx="1504027" cy="116333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53465" y="4597669"/>
            <a:ext cx="1581150" cy="13335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79130" y="2523623"/>
            <a:ext cx="1790700" cy="147637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20635" y="3432786"/>
            <a:ext cx="1638300" cy="1343025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8267417" y="4900400"/>
            <a:ext cx="201918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b="0" i="0" dirty="0">
                <a:solidFill>
                  <a:srgbClr val="333333"/>
                </a:solidFill>
                <a:effectLst/>
                <a:latin typeface="inter-regular"/>
              </a:rPr>
              <a:t>UNIX keeps an account of jobs created by the user.</a:t>
            </a:r>
            <a:endParaRPr lang="en-GB" dirty="0"/>
          </a:p>
        </p:txBody>
      </p:sp>
      <p:sp>
        <p:nvSpPr>
          <p:cNvPr id="16" name="Rectangle 15"/>
          <p:cNvSpPr/>
          <p:nvPr/>
        </p:nvSpPr>
        <p:spPr>
          <a:xfrm>
            <a:off x="9898779" y="3899826"/>
            <a:ext cx="235140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b="0" i="0" dirty="0">
                <a:solidFill>
                  <a:srgbClr val="333333"/>
                </a:solidFill>
                <a:effectLst/>
                <a:latin typeface="inter-regular"/>
              </a:rPr>
              <a:t> UNIX operating system is open source</a:t>
            </a:r>
          </a:p>
          <a:p>
            <a:pPr algn="ctr"/>
            <a:r>
              <a:rPr lang="en-GB" b="0" i="0" dirty="0">
                <a:solidFill>
                  <a:srgbClr val="333333"/>
                </a:solidFill>
                <a:effectLst/>
                <a:latin typeface="inter-regular"/>
              </a:rPr>
              <a:t>(freely available).</a:t>
            </a:r>
            <a:endParaRPr lang="en-GB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72341" y="3999998"/>
            <a:ext cx="1657350" cy="1371600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6109913" y="5349903"/>
            <a:ext cx="220232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b="0" i="0" dirty="0">
                <a:solidFill>
                  <a:srgbClr val="333333"/>
                </a:solidFill>
                <a:effectLst/>
                <a:latin typeface="inter-regular"/>
              </a:rPr>
              <a:t>  Excellent communication features such talk, mail, write</a:t>
            </a:r>
            <a:endParaRPr lang="en-GB" dirty="0"/>
          </a:p>
        </p:txBody>
      </p:sp>
      <p:sp>
        <p:nvSpPr>
          <p:cNvPr id="21" name="Rectangle 20"/>
          <p:cNvSpPr/>
          <p:nvPr/>
        </p:nvSpPr>
        <p:spPr>
          <a:xfrm>
            <a:off x="3911937" y="5858930"/>
            <a:ext cx="220232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b="0" i="0" dirty="0">
                <a:solidFill>
                  <a:srgbClr val="333333"/>
                </a:solidFill>
                <a:effectLst/>
                <a:latin typeface="inter-regular"/>
              </a:rPr>
              <a:t>Simple and User friendly</a:t>
            </a:r>
            <a:endParaRPr lang="en-GB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18201" y="5196942"/>
            <a:ext cx="1714500" cy="1323975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634754" y="5768867"/>
            <a:ext cx="194582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dirty="0">
                <a:solidFill>
                  <a:srgbClr val="333333"/>
                </a:solidFill>
                <a:latin typeface="inter-regular"/>
              </a:rPr>
              <a:t>P</a:t>
            </a:r>
            <a:r>
              <a:rPr lang="en-GB" b="0" i="0" dirty="0">
                <a:solidFill>
                  <a:srgbClr val="333333"/>
                </a:solidFill>
                <a:effectLst/>
                <a:latin typeface="inter-regular"/>
              </a:rPr>
              <a:t>rovides general tools and utilities facilities </a:t>
            </a:r>
            <a:endParaRPr lang="en-GB" dirty="0"/>
          </a:p>
        </p:txBody>
      </p:sp>
      <p:sp>
        <p:nvSpPr>
          <p:cNvPr id="24" name="Rectangle 23"/>
          <p:cNvSpPr/>
          <p:nvPr/>
        </p:nvSpPr>
        <p:spPr>
          <a:xfrm>
            <a:off x="2447365" y="4183366"/>
            <a:ext cx="346943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333333"/>
                </a:solidFill>
                <a:latin typeface="inter-regular"/>
              </a:rPr>
              <a:t>Highly secure and protected</a:t>
            </a:r>
            <a:r>
              <a:rPr lang="en-GB" b="0" i="0" dirty="0">
                <a:solidFill>
                  <a:srgbClr val="333333"/>
                </a:solidFill>
                <a:effectLst/>
                <a:latin typeface="inter-regular"/>
              </a:rPr>
              <a:t> 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21240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0" grpId="0"/>
      <p:bldP spid="15" grpId="0"/>
      <p:bldP spid="16" grpId="0"/>
      <p:bldP spid="18" grpId="0"/>
      <p:bldP spid="21" grpId="0"/>
      <p:bldP spid="22" grpId="0"/>
      <p:bldP spid="2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0" y="390206"/>
            <a:ext cx="12192000" cy="585134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en-US" sz="4000" dirty="0">
                <a:latin typeface="Arial Black" panose="020B0A04020102020204" pitchFamily="34" charset="0"/>
              </a:rPr>
              <a:t>How to work on Unix Interfaces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31694" y="1792941"/>
            <a:ext cx="3630706" cy="3768353"/>
          </a:xfrm>
        </p:spPr>
        <p:txBody>
          <a:bodyPr>
            <a:normAutofit/>
          </a:bodyPr>
          <a:lstStyle/>
          <a:p>
            <a:pPr algn="just">
              <a:lnSpc>
                <a:spcPct val="80000"/>
              </a:lnSpc>
            </a:pPr>
            <a:r>
              <a:rPr lang="en-US" altLang="en-US" sz="2000" dirty="0"/>
              <a:t>Two means of working </a:t>
            </a:r>
          </a:p>
          <a:p>
            <a:pPr lvl="1" algn="just">
              <a:lnSpc>
                <a:spcPct val="80000"/>
              </a:lnSpc>
            </a:pPr>
            <a:r>
              <a:rPr lang="en-US" altLang="en-US" sz="1800" dirty="0"/>
              <a:t>Logged into Linux computer and work locally. When you logon in this manner you have a full GUI environment. </a:t>
            </a:r>
          </a:p>
          <a:p>
            <a:pPr marL="457200" lvl="1" indent="0" algn="just">
              <a:lnSpc>
                <a:spcPct val="80000"/>
              </a:lnSpc>
              <a:buNone/>
            </a:pPr>
            <a:endParaRPr lang="en-US" altLang="en-US" sz="1800" dirty="0"/>
          </a:p>
          <a:p>
            <a:pPr lvl="1" algn="just">
              <a:lnSpc>
                <a:spcPct val="80000"/>
              </a:lnSpc>
            </a:pPr>
            <a:r>
              <a:rPr lang="en-US" altLang="en-US" sz="1800" dirty="0"/>
              <a:t>OR connect remotely to one of the UNIX servers (whether from home or at the labs). When you logon in this manner you have a command line (or text based) environment.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0962" y="1439694"/>
            <a:ext cx="3260969" cy="2926118"/>
          </a:xfrm>
          <a:prstGeom prst="rect">
            <a:avLst/>
          </a:prstGeom>
        </p:spPr>
      </p:pic>
      <p:pic>
        <p:nvPicPr>
          <p:cNvPr id="8198" name="Picture 6" descr="linux - How to share the internet connection? - Unix &amp; Linux Stack Exchan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1269" y="1564665"/>
            <a:ext cx="3030068" cy="3096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/>
          <p:cNvCxnSpPr/>
          <p:nvPr/>
        </p:nvCxnSpPr>
        <p:spPr>
          <a:xfrm flipH="1">
            <a:off x="7227651" y="3074896"/>
            <a:ext cx="1674304" cy="37955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798262" y="4761619"/>
            <a:ext cx="2429389" cy="1820017"/>
          </a:xfrm>
          <a:prstGeom prst="rect">
            <a:avLst/>
          </a:prstGeom>
        </p:spPr>
      </p:pic>
      <p:pic>
        <p:nvPicPr>
          <p:cNvPr id="15" name="Picture 3"/>
          <p:cNvPicPr/>
          <p:nvPr/>
        </p:nvPicPr>
        <p:blipFill>
          <a:blip r:embed="rId6"/>
          <a:stretch/>
        </p:blipFill>
        <p:spPr>
          <a:xfrm>
            <a:off x="8395206" y="4748053"/>
            <a:ext cx="3161254" cy="1833583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1152033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1|0.8|1|0.9|0.9|0.9|0.9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4414</TotalTime>
  <Words>5150</Words>
  <Application>Microsoft Office PowerPoint</Application>
  <PresentationFormat>Widescreen</PresentationFormat>
  <Paragraphs>579</Paragraphs>
  <Slides>38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51" baseType="lpstr">
      <vt:lpstr>Arial</vt:lpstr>
      <vt:lpstr>Arial Black</vt:lpstr>
      <vt:lpstr>Book Antiqua</vt:lpstr>
      <vt:lpstr>Calibri</vt:lpstr>
      <vt:lpstr>Calibri Light</vt:lpstr>
      <vt:lpstr>Courier New</vt:lpstr>
      <vt:lpstr>inter-bold</vt:lpstr>
      <vt:lpstr>inter-regular</vt:lpstr>
      <vt:lpstr>Liberation Mono</vt:lpstr>
      <vt:lpstr>Liberation Serif</vt:lpstr>
      <vt:lpstr>Merriweather</vt:lpstr>
      <vt:lpstr>Times New Roman</vt:lpstr>
      <vt:lpstr>Office Theme</vt:lpstr>
      <vt:lpstr>Unix Essential for Genome Data Processing and Analysis</vt:lpstr>
      <vt:lpstr>Why Unix is Essential for Biologist?</vt:lpstr>
      <vt:lpstr>What is genomics data?</vt:lpstr>
      <vt:lpstr>PowerPoint Presentation</vt:lpstr>
      <vt:lpstr>PowerPoint Presentation</vt:lpstr>
      <vt:lpstr>Introduction to Unix</vt:lpstr>
      <vt:lpstr>Unix Variants</vt:lpstr>
      <vt:lpstr>Why Unix</vt:lpstr>
      <vt:lpstr>How to work on Unix Interfaces</vt:lpstr>
      <vt:lpstr>How can you work with Unix</vt:lpstr>
      <vt:lpstr>Unix terminal</vt:lpstr>
      <vt:lpstr>1. System information</vt:lpstr>
      <vt:lpstr>CPU info command: lscpu</vt:lpstr>
      <vt:lpstr>Memory info command: free </vt:lpstr>
      <vt:lpstr>OS info command: uname/lsb_release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Routine Bioinformatics Task</vt:lpstr>
      <vt:lpstr>Routine Bioinformatics Task</vt:lpstr>
      <vt:lpstr>Routine Bioinformatics Task</vt:lpstr>
      <vt:lpstr>Routine Bioinformatics Task</vt:lpstr>
      <vt:lpstr>Routine Bioinformatics Task</vt:lpstr>
      <vt:lpstr>Routine Bioinformatics Task</vt:lpstr>
      <vt:lpstr>Routine Bioinformatics Task</vt:lpstr>
      <vt:lpstr>2. Data Extraction to Plot Analysis Graph</vt:lpstr>
      <vt:lpstr>PowerPoint Presentation</vt:lpstr>
      <vt:lpstr>PowerPoint Presentation</vt:lpstr>
      <vt:lpstr>Some more … common bioinformatics task</vt:lpstr>
      <vt:lpstr>PowerPoint Presentation</vt:lpstr>
      <vt:lpstr>Hands-on : Similarity search for large set of sequences</vt:lpstr>
      <vt:lpstr>Hands-on : Similarity search for large set of sequences</vt:lpstr>
      <vt:lpstr>Course Material of Training Program</vt:lpstr>
    </vt:vector>
  </TitlesOfParts>
  <Company>SLU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Sandeep Kumar Kushwaha</dc:creator>
  <cp:lastModifiedBy>sandeep Kushwaha</cp:lastModifiedBy>
  <cp:revision>127</cp:revision>
  <dcterms:created xsi:type="dcterms:W3CDTF">2022-03-14T06:36:46Z</dcterms:created>
  <dcterms:modified xsi:type="dcterms:W3CDTF">2024-05-20T09:07:08Z</dcterms:modified>
</cp:coreProperties>
</file>